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00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12801600" cy="9601200" type="A3"/>
  <p:notesSz cx="9236075" cy="7010400"/>
  <p:defaultTextStyle>
    <a:defPPr>
      <a:defRPr lang="es-CL"/>
    </a:defPPr>
    <a:lvl1pPr marL="0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848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694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541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390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237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084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8930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8777" algn="l" defTabSz="127969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208">
          <p15:clr>
            <a:srgbClr val="A4A3A4"/>
          </p15:clr>
        </p15:guide>
        <p15:guide id="4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FF9999"/>
    <a:srgbClr val="AF5E86"/>
    <a:srgbClr val="77933C"/>
    <a:srgbClr val="8080FF"/>
    <a:srgbClr val="ACAC46"/>
    <a:srgbClr val="0679A3"/>
    <a:srgbClr val="006666"/>
    <a:srgbClr val="CC00CC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2" autoAdjust="0"/>
    <p:restoredTop sz="98252" autoAdjust="0"/>
  </p:normalViewPr>
  <p:slideViewPr>
    <p:cSldViewPr>
      <p:cViewPr varScale="1">
        <p:scale>
          <a:sx n="59" d="100"/>
          <a:sy n="59" d="100"/>
        </p:scale>
        <p:origin x="1734" y="8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  <p:guide orient="horz" pos="2208"/>
        <p:guide pos="29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6B5E7-F557-49A3-A995-94A2D8B1B31D}" type="datetimeFigureOut">
              <a:rPr lang="es-CL" smtClean="0"/>
              <a:t>03-12-2014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30849" y="6658555"/>
            <a:ext cx="4003136" cy="3506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7696F-029A-4779-A581-AABFC874C88D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9502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7799CCC-6BA8-4190-9208-52EAD60680FC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31639" y="6658663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7D6D47D-A9E8-4FED-9BD7-6BC15E3F95FE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13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6D47D-A9E8-4FED-9BD7-6BC15E3F95FE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1709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6D47D-A9E8-4FED-9BD7-6BC15E3F95FE}" type="slidenum">
              <a:rPr lang="es-CL" smtClean="0"/>
              <a:pPr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208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277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51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994960" y="537845"/>
            <a:ext cx="4031615" cy="1147032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73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540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467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97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000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48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9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17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516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FEEF4-D43A-4CA8-AA70-375AAE236EA3}" type="datetimeFigureOut">
              <a:rPr lang="es-CL" smtClean="0"/>
              <a:pPr/>
              <a:t>03-12-2014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9C697-9A38-488B-B35D-7B75F103FA94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36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4080" y="192088"/>
            <a:ext cx="8674992" cy="652474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>
              <a:tabLst>
                <a:tab pos="1161910" algn="l"/>
              </a:tabLst>
            </a:pPr>
            <a:r>
              <a:rPr lang="es-CL" sz="3640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LÍNEA DE </a:t>
            </a:r>
            <a:r>
              <a:rPr lang="es-CL" sz="364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ESPECIALIZACION PATRIMONIO</a:t>
            </a:r>
            <a:endParaRPr lang="es-CL" sz="3640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864296" y="8783687"/>
            <a:ext cx="10730269" cy="707874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r"/>
            <a:r>
              <a:rPr lang="es-CL" sz="36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GESTION </a:t>
            </a:r>
            <a:r>
              <a:rPr lang="es-CL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| </a:t>
            </a:r>
            <a:r>
              <a:rPr lang="es-CL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MATERIALIZACION |</a:t>
            </a:r>
            <a:r>
              <a:rPr lang="es-CL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CL" sz="3600" b="1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SEMINARIO </a:t>
            </a:r>
            <a:r>
              <a:rPr lang="es-CL" sz="3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| TALLER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5413" y="2285330"/>
            <a:ext cx="9569152" cy="649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7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913533"/>
              </p:ext>
            </p:extLst>
          </p:nvPr>
        </p:nvGraphicFramePr>
        <p:xfrm>
          <a:off x="208112" y="4812729"/>
          <a:ext cx="5616624" cy="243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16624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EQUIPO</a:t>
                      </a:r>
                      <a:r>
                        <a:rPr lang="es-ES" sz="1600" baseline="0" dirty="0" smtClean="0">
                          <a:effectLst/>
                        </a:rPr>
                        <a:t> DOCENTE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4960640" y="7896944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L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ESPECIALIZACIÓN I</a:t>
            </a:r>
          </a:p>
          <a:p>
            <a:pPr algn="r"/>
            <a:r>
              <a:rPr lang="es-CL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MATERIALIZACIÓN </a:t>
            </a: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92186"/>
              </p:ext>
            </p:extLst>
          </p:nvPr>
        </p:nvGraphicFramePr>
        <p:xfrm>
          <a:off x="208112" y="192088"/>
          <a:ext cx="5616624" cy="243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16624"/>
              </a:tblGrid>
              <a:tr h="1712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IDENTIFICACIÓN </a:t>
                      </a:r>
                      <a:r>
                        <a:rPr lang="es-ES" sz="1600" dirty="0">
                          <a:effectLst/>
                        </a:rPr>
                        <a:t>DE LA ASIGNATURA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136104" y="6215745"/>
            <a:ext cx="576064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315595" algn="l"/>
              </a:tabLst>
            </a:pPr>
            <a:r>
              <a:rPr lang="es-ES" sz="900" b="1" u="sng" dirty="0" smtClean="0"/>
              <a:t>ABSTRACT</a:t>
            </a:r>
          </a:p>
          <a:p>
            <a:pPr algn="just"/>
            <a:r>
              <a:rPr lang="es-CL" sz="900" dirty="0"/>
              <a:t>Cursos temáticos dirigidos a la especialización, </a:t>
            </a:r>
            <a:r>
              <a:rPr lang="es-CL" sz="900" dirty="0" smtClean="0"/>
              <a:t>que entregan </a:t>
            </a:r>
            <a:r>
              <a:rPr lang="es-CL" sz="900" dirty="0"/>
              <a:t>conocimientos específicos en alguna de </a:t>
            </a:r>
            <a:r>
              <a:rPr lang="es-CL" sz="900" dirty="0" smtClean="0"/>
              <a:t>las áreas de Urbanismo</a:t>
            </a:r>
            <a:r>
              <a:rPr lang="es-CL" sz="900" dirty="0"/>
              <a:t>, Tecnología o Historia y </a:t>
            </a:r>
            <a:r>
              <a:rPr lang="es-CL" sz="900" dirty="0" smtClean="0"/>
              <a:t>Teoría. Los </a:t>
            </a:r>
            <a:r>
              <a:rPr lang="es-CL" sz="900" dirty="0"/>
              <a:t>diversos cursos se impartirán dependiendo de </a:t>
            </a:r>
            <a:r>
              <a:rPr lang="es-CL" sz="900" dirty="0" smtClean="0"/>
              <a:t>los intereses del alumnado </a:t>
            </a:r>
            <a:r>
              <a:rPr lang="es-CL" sz="900" dirty="0"/>
              <a:t>hacia cada materia, </a:t>
            </a:r>
            <a:r>
              <a:rPr lang="es-CL" sz="900" dirty="0" smtClean="0"/>
              <a:t>procurando la </a:t>
            </a:r>
            <a:r>
              <a:rPr lang="es-CL" sz="900" dirty="0"/>
              <a:t>actualización de los conocimientos con el fin </a:t>
            </a:r>
            <a:r>
              <a:rPr lang="es-CL" sz="900" dirty="0" smtClean="0"/>
              <a:t>de obtener </a:t>
            </a:r>
            <a:r>
              <a:rPr lang="es-CL" sz="900" dirty="0"/>
              <a:t>una </a:t>
            </a:r>
            <a:r>
              <a:rPr lang="es-CL" sz="900" dirty="0" smtClean="0"/>
              <a:t>pre especialización </a:t>
            </a:r>
            <a:r>
              <a:rPr lang="es-CL" sz="900" dirty="0"/>
              <a:t>con proyección hacia </a:t>
            </a:r>
            <a:r>
              <a:rPr lang="es-CL" sz="900" dirty="0" smtClean="0"/>
              <a:t>el campo </a:t>
            </a:r>
            <a:r>
              <a:rPr lang="es-CL" sz="900" dirty="0"/>
              <a:t>laboral en el que deseen </a:t>
            </a:r>
            <a:r>
              <a:rPr lang="es-CL" sz="900" dirty="0" smtClean="0"/>
              <a:t>desempeñarse profesionalmente.</a:t>
            </a:r>
          </a:p>
          <a:p>
            <a:pPr algn="just"/>
            <a:endParaRPr lang="es-MX" sz="900" b="1" dirty="0" smtClean="0"/>
          </a:p>
          <a:p>
            <a:pPr algn="just">
              <a:spcAft>
                <a:spcPts val="0"/>
              </a:spcAft>
              <a:tabLst>
                <a:tab pos="315595" algn="l"/>
              </a:tabLst>
            </a:pPr>
            <a:r>
              <a:rPr lang="es-MX" sz="900" b="1" u="sng" dirty="0" smtClean="0"/>
              <a:t>OBJETIVO HABILITANTE</a:t>
            </a:r>
          </a:p>
          <a:p>
            <a:pPr algn="just"/>
            <a:r>
              <a:rPr lang="es-ES" sz="900" dirty="0"/>
              <a:t>Reconocer y aplicar los procesos de materialización de proyectos temáticos, entregando lineamientos generales susceptibles de aplicar en las tres líneas temáticas abordadas.</a:t>
            </a:r>
            <a:endParaRPr lang="es-MX" sz="900" b="1" u="sng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398195"/>
              </p:ext>
            </p:extLst>
          </p:nvPr>
        </p:nvGraphicFramePr>
        <p:xfrm>
          <a:off x="208112" y="5304656"/>
          <a:ext cx="5616624" cy="10081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63116"/>
                <a:gridCol w="3253508"/>
              </a:tblGrid>
              <a:tr h="1763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900" dirty="0" smtClean="0">
                          <a:effectLst/>
                        </a:rPr>
                        <a:t>Identificación </a:t>
                      </a:r>
                      <a:r>
                        <a:rPr lang="es-CL" sz="900" dirty="0">
                          <a:effectLst/>
                        </a:rPr>
                        <a:t>del equipo docente 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3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Nombre</a:t>
                      </a:r>
                      <a:endParaRPr lang="es-CL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effectLst/>
                        </a:rPr>
                        <a:t>Antecedentes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3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9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3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172048"/>
              </p:ext>
            </p:extLst>
          </p:nvPr>
        </p:nvGraphicFramePr>
        <p:xfrm>
          <a:off x="208112" y="552128"/>
          <a:ext cx="5603531" cy="410445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57602"/>
                <a:gridCol w="1179001"/>
                <a:gridCol w="1179001"/>
                <a:gridCol w="402825"/>
                <a:gridCol w="720501"/>
                <a:gridCol w="864601"/>
              </a:tblGrid>
              <a:tr h="19638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ANTECEDENTES GENERALES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2771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Nombre de la Asignatura: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baseline="0" dirty="0" smtClean="0">
                          <a:effectLst/>
                        </a:rPr>
                        <a:t>Especialización</a:t>
                      </a:r>
                      <a:r>
                        <a:rPr lang="es-CL" sz="1100" u="none" strike="noStrike" dirty="0" smtClean="0">
                          <a:effectLst/>
                        </a:rPr>
                        <a:t> I Materialización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Plan Curricular: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>
                          <a:effectLst/>
                        </a:rPr>
                        <a:t>AR02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</a:tr>
              <a:tr h="265120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Escuela: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Arquitectura</a:t>
                      </a:r>
                      <a:r>
                        <a:rPr lang="es-CL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s-CL" sz="1100" u="none" strike="noStrike" dirty="0" smtClean="0">
                        <a:effectLst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Facultad: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>
                          <a:effectLst/>
                        </a:rPr>
                        <a:t>FAUP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Pre-Requisitos: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Licenciatura en arquitectura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Código: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3414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</a:tr>
              <a:tr h="36331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Ubicación en Plan de Estudios: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Noveno semestre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Ciclo </a:t>
                      </a:r>
                      <a:r>
                        <a:rPr lang="es-CL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especialización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Carácter: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Semestral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Obligatorio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CARGA ACADÉMICA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Créditos: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3 </a:t>
                      </a:r>
                      <a:r>
                        <a:rPr lang="es-CL" sz="1100" u="none" strike="noStrike" dirty="0">
                          <a:effectLst/>
                        </a:rPr>
                        <a:t>Créditos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81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Cronológicas totales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976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Tiempo presencial: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4</a:t>
                      </a:r>
                      <a:r>
                        <a:rPr lang="es-CL" sz="1100" u="none" strike="noStrike" dirty="0" smtClean="0">
                          <a:effectLst/>
                        </a:rPr>
                        <a:t>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Académicas por semana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Equivalen a 3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Cronológicas por semana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54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 cronológicas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305963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Tiempo no presencial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CL" sz="800" u="none" strike="noStrike" dirty="0" smtClean="0">
                          <a:effectLst/>
                        </a:rPr>
                        <a:t>Nota</a:t>
                      </a:r>
                      <a:r>
                        <a:rPr lang="es-CL" sz="800" u="none" strike="noStrike" dirty="0">
                          <a:effectLst/>
                        </a:rPr>
                        <a:t>: Las horas no presenciales corresponden al tiempo que el alumno dedica a actividades fueras de las programadas académicamente. Por ej. Desarrollo de proyectos, trabajos de investigación, lectura de textos, pesquisa bibliográfica, estudio para pruebas, etc. y en este programa debe garantizarse que no serán excedidas.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27 </a:t>
                      </a:r>
                      <a:r>
                        <a:rPr lang="es-CL" sz="1100" u="none" strike="noStrike" dirty="0" err="1" smtClean="0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Cronológicas no presenciales por semestre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Vigencia: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2012-2014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4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132817"/>
              </p:ext>
            </p:extLst>
          </p:nvPr>
        </p:nvGraphicFramePr>
        <p:xfrm>
          <a:off x="208112" y="138837"/>
          <a:ext cx="3096344" cy="9144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584176"/>
                <a:gridCol w="504056"/>
              </a:tblGrid>
              <a:tr h="379878">
                <a:tc gridSpan="3">
                  <a:txBody>
                    <a:bodyPr/>
                    <a:lstStyle/>
                    <a:p>
                      <a:pPr algn="just"/>
                      <a:r>
                        <a:rPr lang="es-CL" sz="1800" b="0" dirty="0" smtClean="0">
                          <a:latin typeface="+mn-lt"/>
                          <a:cs typeface="Arial" pitchFamily="34" charset="0"/>
                        </a:rPr>
                        <a:t>CONTENIDOS</a:t>
                      </a:r>
                      <a:endParaRPr lang="es-CL" sz="1800" b="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es-CL" sz="1800" b="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solidFill>
                      <a:srgbClr val="CCCC00"/>
                    </a:solidFill>
                  </a:tcPr>
                </a:tc>
              </a:tr>
              <a:tr h="2516275">
                <a:tc gridSpan="3">
                  <a:txBody>
                    <a:bodyPr/>
                    <a:lstStyle/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UNIDAD 1</a:t>
                      </a: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TECNOLOGIA Y SOCIEDAD</a:t>
                      </a:r>
                    </a:p>
                    <a:p>
                      <a:pPr algn="just"/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UNIDAD 2</a:t>
                      </a: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TECNOLOGIA,</a:t>
                      </a:r>
                      <a:r>
                        <a:rPr lang="es-CL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ARQUITECTURA, CIUDAD Y MEDIO AMBIENTE</a:t>
                      </a:r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UNIDAD 3</a:t>
                      </a: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PROPUESTA DE MATERIALIZACION</a:t>
                      </a:r>
                      <a:endParaRPr lang="es-CL" sz="1000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  <a:latin typeface="+mn-lt"/>
                          <a:ea typeface="Times New Roman"/>
                        </a:rPr>
                        <a:t>Ejercitar la comprensión del Proyecto de Arquitectura como propuesta de transformación de la realidad material,      mediante la integración arquitectónica de la propuesta tecnológica.</a:t>
                      </a:r>
                      <a:endParaRPr lang="es-CL" sz="10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  <a:latin typeface="+mn-lt"/>
                          <a:ea typeface="Times New Roman"/>
                        </a:rPr>
                        <a:t>Organización de la secuencia básica del proceso de  </a:t>
                      </a:r>
                      <a:r>
                        <a:rPr lang="es-ES" sz="1000" dirty="0" err="1" smtClean="0">
                          <a:effectLst/>
                          <a:latin typeface="+mn-lt"/>
                          <a:ea typeface="Times New Roman"/>
                        </a:rPr>
                        <a:t>proyectación</a:t>
                      </a:r>
                      <a:r>
                        <a:rPr lang="es-ES" sz="1000" dirty="0" smtClean="0">
                          <a:effectLst/>
                          <a:latin typeface="+mn-lt"/>
                          <a:ea typeface="Times New Roman"/>
                        </a:rPr>
                        <a:t> y/o producción material del proyecto.</a:t>
                      </a: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1914">
                <a:tc gridSpan="3">
                  <a:txBody>
                    <a:bodyPr/>
                    <a:lstStyle/>
                    <a:p>
                      <a:pPr algn="just"/>
                      <a:r>
                        <a:rPr lang="es-CL" sz="1100" dirty="0" smtClean="0">
                          <a:latin typeface="+mn-lt"/>
                          <a:cs typeface="Arial" pitchFamily="34" charset="0"/>
                        </a:rPr>
                        <a:t>FORMULACIÓN</a:t>
                      </a:r>
                      <a:r>
                        <a:rPr lang="es-CL" sz="1100" baseline="0" dirty="0" smtClean="0">
                          <a:latin typeface="+mn-lt"/>
                          <a:cs typeface="Arial" pitchFamily="34" charset="0"/>
                        </a:rPr>
                        <a:t> DE EJERCICIO DE SALIDA</a:t>
                      </a:r>
                    </a:p>
                    <a:p>
                      <a:pPr algn="just"/>
                      <a:endParaRPr lang="es-CL" sz="1100" baseline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just"/>
                      <a:endParaRPr lang="es-CL" sz="1100" baseline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es-CL" sz="1100" baseline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3252">
                <a:tc>
                  <a:txBody>
                    <a:bodyPr/>
                    <a:lstStyle/>
                    <a:p>
                      <a:pPr algn="just"/>
                      <a:r>
                        <a:rPr lang="es-CL" sz="1000" b="1" dirty="0" smtClean="0">
                          <a:latin typeface="+mn-lt"/>
                          <a:cs typeface="Arial" pitchFamily="34" charset="0"/>
                        </a:rPr>
                        <a:t>CICLO</a:t>
                      </a:r>
                      <a:endParaRPr lang="es-CL" sz="10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COMPETENCIAS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NIVEL</a:t>
                      </a:r>
                    </a:p>
                  </a:txBody>
                  <a:tcPr/>
                </a:tc>
              </a:tr>
              <a:tr h="261234">
                <a:tc>
                  <a:txBody>
                    <a:bodyPr/>
                    <a:lstStyle/>
                    <a:p>
                      <a:pPr algn="just"/>
                      <a:r>
                        <a:rPr lang="es-CL" sz="8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INICIAL</a:t>
                      </a: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tabLst>
                          <a:tab pos="180340" algn="l"/>
                          <a:tab pos="450215" algn="l"/>
                        </a:tabLst>
                      </a:pPr>
                      <a:r>
                        <a:rPr lang="es-ES" sz="800" dirty="0" smtClean="0">
                          <a:effectLst/>
                          <a:latin typeface="+mn-lt"/>
                        </a:rPr>
                        <a:t>4.1.1 Identificar</a:t>
                      </a:r>
                      <a:r>
                        <a:rPr lang="es-ES" sz="800" baseline="0" dirty="0" smtClean="0">
                          <a:effectLst/>
                          <a:latin typeface="+mn-lt"/>
                        </a:rPr>
                        <a:t> problemáticas estratégicas para el desarrollo del campo arquitectónico patrimonial.</a:t>
                      </a:r>
                      <a:endParaRPr lang="es-ES" sz="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000" b="1" dirty="0" smtClean="0">
                          <a:effectLst/>
                          <a:latin typeface="+mn-lt"/>
                          <a:cs typeface="Arial" pitchFamily="34" charset="0"/>
                        </a:rPr>
                        <a:t>N1E</a:t>
                      </a:r>
                    </a:p>
                  </a:txBody>
                  <a:tcPr anchor="ctr">
                    <a:noFill/>
                  </a:tcPr>
                </a:tc>
              </a:tr>
              <a:tr h="133586">
                <a:tc>
                  <a:txBody>
                    <a:bodyPr/>
                    <a:lstStyle/>
                    <a:p>
                      <a:pPr marL="0" marR="0" indent="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800" dirty="0" smtClean="0">
                          <a:latin typeface="+mn-lt"/>
                          <a:cs typeface="Arial" pitchFamily="34" charset="0"/>
                        </a:rPr>
                        <a:t>INTERMEDIO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1595">
                <a:tc>
                  <a:txBody>
                    <a:bodyPr/>
                    <a:lstStyle/>
                    <a:p>
                      <a:pPr marL="0" marR="0" indent="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800" dirty="0" smtClean="0">
                          <a:latin typeface="+mn-lt"/>
                          <a:cs typeface="Arial" pitchFamily="34" charset="0"/>
                        </a:rPr>
                        <a:t>AVANZADO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tabLst>
                          <a:tab pos="180340" algn="l"/>
                          <a:tab pos="450215" algn="l"/>
                        </a:tabLst>
                      </a:pPr>
                      <a:r>
                        <a:rPr lang="es-CL" sz="800" dirty="0" smtClean="0">
                          <a:effectLst/>
                          <a:latin typeface="+mn-lt"/>
                        </a:rPr>
                        <a:t>4.1.2 Aplicar metodologías</a:t>
                      </a:r>
                      <a:r>
                        <a:rPr lang="es-CL" sz="800" baseline="0" dirty="0" smtClean="0">
                          <a:effectLst/>
                          <a:latin typeface="+mn-lt"/>
                        </a:rPr>
                        <a:t> arquitectónicas específicas  de registro y lectura patrimonial.</a:t>
                      </a:r>
                      <a:endParaRPr lang="es-ES" sz="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000" b="1" dirty="0" smtClean="0">
                          <a:effectLst/>
                          <a:latin typeface="+mn-lt"/>
                          <a:cs typeface="Arial" pitchFamily="34" charset="0"/>
                        </a:rPr>
                        <a:t>N1E</a:t>
                      </a:r>
                    </a:p>
                  </a:txBody>
                  <a:tcPr anchor="ctr">
                    <a:noFill/>
                  </a:tcPr>
                </a:tc>
              </a:tr>
              <a:tr h="221595">
                <a:tc>
                  <a:txBody>
                    <a:bodyPr/>
                    <a:lstStyle/>
                    <a:p>
                      <a:pPr marL="0" marR="0" indent="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800" dirty="0" smtClean="0">
                          <a:latin typeface="+mn-lt"/>
                          <a:cs typeface="Arial" pitchFamily="34" charset="0"/>
                        </a:rPr>
                        <a:t>ESPECIALIZACION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8620"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s-ES" sz="800" dirty="0" smtClean="0">
                          <a:effectLst/>
                          <a:latin typeface="+mn-lt"/>
                          <a:ea typeface="Times New Roman"/>
                        </a:rPr>
                        <a:t>4.1.3</a:t>
                      </a:r>
                      <a:r>
                        <a:rPr lang="es-ES" sz="800" baseline="0" dirty="0" smtClean="0">
                          <a:effectLst/>
                          <a:latin typeface="+mn-lt"/>
                          <a:ea typeface="Times New Roman"/>
                        </a:rPr>
                        <a:t> Formular fundamentos de intervención proyectual desde bases patrimoniales.</a:t>
                      </a:r>
                      <a:endParaRPr lang="es-ES" sz="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000" b="1" dirty="0" smtClean="0">
                          <a:effectLst/>
                          <a:latin typeface="+mn-lt"/>
                          <a:cs typeface="Arial" pitchFamily="34" charset="0"/>
                        </a:rPr>
                        <a:t>N1E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15160" y="8588568"/>
            <a:ext cx="858452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EJERCICIO DE SALIDA</a:t>
            </a:r>
          </a:p>
          <a:p>
            <a:pPr algn="r"/>
            <a:r>
              <a:rPr lang="es-CL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PROPUESTA DE MATERIALIZACION</a:t>
            </a:r>
            <a:endParaRPr lang="es-CL" sz="2000" b="1" dirty="0">
              <a:solidFill>
                <a:schemeClr val="accent2">
                  <a:lumMod val="40000"/>
                  <a:lumOff val="60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20480" y="192088"/>
            <a:ext cx="9073008" cy="839648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DE PROYECTO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9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990920"/>
              </p:ext>
            </p:extLst>
          </p:nvPr>
        </p:nvGraphicFramePr>
        <p:xfrm>
          <a:off x="208112" y="192088"/>
          <a:ext cx="3096344" cy="9204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/>
              </a:tblGrid>
              <a:tr h="458213">
                <a:tc>
                  <a:txBody>
                    <a:bodyPr/>
                    <a:lstStyle/>
                    <a:p>
                      <a:r>
                        <a:rPr lang="es-CL" sz="1400" b="0" dirty="0" smtClean="0"/>
                        <a:t>LECTURA CRÍTICA ESTUDIANTE RESPECTO DE LA UNIDAD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66583"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115">
                <a:tc>
                  <a:txBody>
                    <a:bodyPr/>
                    <a:lstStyle/>
                    <a:p>
                      <a:r>
                        <a:rPr lang="es-CL" sz="1400" b="0" dirty="0" smtClean="0"/>
                        <a:t>REGISTRO</a:t>
                      </a:r>
                      <a:r>
                        <a:rPr lang="es-CL" sz="1400" b="0" baseline="0" dirty="0" smtClean="0"/>
                        <a:t> DEL ESTUDIANTE SOBRE </a:t>
                      </a:r>
                      <a:r>
                        <a:rPr lang="es-CL" sz="1400" b="0" dirty="0" smtClean="0"/>
                        <a:t>OBSERVACIONES DOCENTE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84105"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520480" y="192088"/>
            <a:ext cx="9001000" cy="619268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PRINCIPAL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8709" y="6555152"/>
            <a:ext cx="4404259" cy="28539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SECUNDARIO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17222" y="6555153"/>
            <a:ext cx="4404259" cy="28539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SECUNDARIO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4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48472" y="192088"/>
            <a:ext cx="9073008" cy="921702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SIGNIFICATIVO</a:t>
            </a:r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6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170954"/>
              </p:ext>
            </p:extLst>
          </p:nvPr>
        </p:nvGraphicFramePr>
        <p:xfrm>
          <a:off x="208112" y="192088"/>
          <a:ext cx="3096345" cy="9217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7"/>
                <a:gridCol w="864098"/>
              </a:tblGrid>
              <a:tr h="474478">
                <a:tc gridSpan="2">
                  <a:txBody>
                    <a:bodyPr/>
                    <a:lstStyle/>
                    <a:p>
                      <a:r>
                        <a:rPr lang="es-CL" sz="1400" b="0" dirty="0" smtClean="0">
                          <a:latin typeface="+mn-lt"/>
                        </a:rPr>
                        <a:t>DIMENSIONES A</a:t>
                      </a:r>
                      <a:r>
                        <a:rPr lang="es-CL" sz="1400" b="0" baseline="0" dirty="0" smtClean="0">
                          <a:latin typeface="+mn-lt"/>
                        </a:rPr>
                        <a:t> EVALUAR</a:t>
                      </a:r>
                      <a:endParaRPr lang="es-CL" sz="1400" b="0" dirty="0" smtClean="0">
                        <a:latin typeface="+mn-lt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53326">
                <a:tc gridSpan="2">
                  <a:txBody>
                    <a:bodyPr/>
                    <a:lstStyle/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dirty="0" smtClean="0">
                          <a:latin typeface="+mn-lt"/>
                        </a:rPr>
                        <a:t>Idea,</a:t>
                      </a:r>
                      <a:r>
                        <a:rPr lang="es-CL" sz="1000" baseline="0" dirty="0" smtClean="0">
                          <a:latin typeface="+mn-lt"/>
                        </a:rPr>
                        <a:t> propuesta y formalización.</a:t>
                      </a: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baseline="0" dirty="0" smtClean="0">
                        <a:latin typeface="+mn-lt"/>
                      </a:endParaRP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baseline="0" dirty="0" smtClean="0">
                          <a:latin typeface="+mn-lt"/>
                        </a:rPr>
                        <a:t>Materia y materialidad de proyecto (formulación).</a:t>
                      </a: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baseline="0" dirty="0" smtClean="0">
                        <a:latin typeface="+mn-lt"/>
                      </a:endParaRP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baseline="0" dirty="0" smtClean="0">
                          <a:latin typeface="+mn-lt"/>
                        </a:rPr>
                        <a:t>Estrategia materialidad y sistema constructivo.</a:t>
                      </a: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baseline="0" dirty="0" smtClean="0">
                        <a:latin typeface="+mn-lt"/>
                      </a:endParaRP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baseline="0" dirty="0" smtClean="0">
                          <a:latin typeface="+mn-lt"/>
                        </a:rPr>
                        <a:t>Representación y comunicación de ideas.</a:t>
                      </a: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baseline="0" dirty="0" smtClean="0">
                        <a:latin typeface="+mn-lt"/>
                      </a:endParaRP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baseline="0" dirty="0" smtClean="0">
                          <a:latin typeface="+mn-lt"/>
                        </a:rPr>
                        <a:t>Formulación y región climática.</a:t>
                      </a:r>
                    </a:p>
                    <a:p>
                      <a:pPr marL="171450" marR="0" lvl="0" indent="-17145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baseline="0" dirty="0" smtClean="0">
                        <a:latin typeface="+mn-lt"/>
                      </a:endParaRPr>
                    </a:p>
                    <a:p>
                      <a:pPr marL="171450" marR="0" lvl="0" indent="-17145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dirty="0" smtClean="0">
                        <a:latin typeface="+mn-lt"/>
                      </a:endParaRPr>
                    </a:p>
                    <a:p>
                      <a:pPr marL="0" marR="0" lvl="0" indent="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0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0245"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latin typeface="+mn-lt"/>
                        </a:rPr>
                        <a:t>NOTA ULTIMA UNIDAD</a:t>
                      </a:r>
                      <a:endParaRPr lang="es-CL" sz="1400" dirty="0"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00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latin typeface="+mn-lt"/>
                        </a:rPr>
                        <a:t>PROMEDIO</a:t>
                      </a:r>
                      <a:r>
                        <a:rPr lang="es-CL" sz="1400" baseline="0" dirty="0" smtClean="0">
                          <a:latin typeface="+mn-lt"/>
                        </a:rPr>
                        <a:t> FINAL</a:t>
                      </a:r>
                      <a:endParaRPr lang="es-CL" sz="1400" dirty="0"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00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3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9839"/>
              </p:ext>
            </p:extLst>
          </p:nvPr>
        </p:nvGraphicFramePr>
        <p:xfrm>
          <a:off x="208112" y="4812729"/>
          <a:ext cx="5616624" cy="243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16624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EQUIPO</a:t>
                      </a:r>
                      <a:r>
                        <a:rPr lang="es-ES" sz="1600" baseline="0" dirty="0" smtClean="0">
                          <a:effectLst/>
                        </a:rPr>
                        <a:t> DOCENTE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4888632" y="7968952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L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ESPECIALIZACION III</a:t>
            </a:r>
          </a:p>
          <a:p>
            <a:pPr algn="r"/>
            <a:r>
              <a:rPr lang="es-CL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MATERIALIZACION AVANZA</a:t>
            </a: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705179"/>
              </p:ext>
            </p:extLst>
          </p:nvPr>
        </p:nvGraphicFramePr>
        <p:xfrm>
          <a:off x="208112" y="192088"/>
          <a:ext cx="5616624" cy="2438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16624"/>
              </a:tblGrid>
              <a:tr h="1712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</a:rPr>
                        <a:t>IDENTIFICACIÓN </a:t>
                      </a:r>
                      <a:r>
                        <a:rPr lang="es-ES" sz="1600" dirty="0">
                          <a:effectLst/>
                        </a:rPr>
                        <a:t>DE LA ASIGNATURA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136104" y="6215745"/>
            <a:ext cx="57606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315595" algn="l"/>
              </a:tabLst>
            </a:pPr>
            <a:r>
              <a:rPr lang="es-ES" sz="900" b="1" u="sng" dirty="0" smtClean="0"/>
              <a:t>ABSTRACT</a:t>
            </a:r>
          </a:p>
          <a:p>
            <a:pPr algn="just"/>
            <a:r>
              <a:rPr lang="es-CL" sz="900" dirty="0"/>
              <a:t>Cursos temáticos dirigidos a la especialización, </a:t>
            </a:r>
            <a:r>
              <a:rPr lang="es-CL" sz="900" dirty="0" smtClean="0"/>
              <a:t>que entregan </a:t>
            </a:r>
            <a:r>
              <a:rPr lang="es-CL" sz="900" dirty="0"/>
              <a:t>conocimientos específicos en alguna de </a:t>
            </a:r>
            <a:r>
              <a:rPr lang="es-CL" sz="900" dirty="0" smtClean="0"/>
              <a:t>las áreas de Urbanismo</a:t>
            </a:r>
            <a:r>
              <a:rPr lang="es-CL" sz="900" dirty="0"/>
              <a:t>, Tecnología o Historia y </a:t>
            </a:r>
            <a:r>
              <a:rPr lang="es-CL" sz="900" dirty="0" smtClean="0"/>
              <a:t>Teoría. Los </a:t>
            </a:r>
            <a:r>
              <a:rPr lang="es-CL" sz="900" dirty="0"/>
              <a:t>diversos cursos se impartirán dependiendo de </a:t>
            </a:r>
            <a:r>
              <a:rPr lang="es-CL" sz="900" dirty="0" smtClean="0"/>
              <a:t>los </a:t>
            </a:r>
            <a:r>
              <a:rPr lang="es-CL" sz="900" dirty="0"/>
              <a:t>intereses </a:t>
            </a:r>
            <a:r>
              <a:rPr lang="es-CL" sz="900" dirty="0" smtClean="0"/>
              <a:t>del alumnado </a:t>
            </a:r>
            <a:r>
              <a:rPr lang="es-CL" sz="900" dirty="0"/>
              <a:t>hacia cada materia, </a:t>
            </a:r>
            <a:r>
              <a:rPr lang="es-CL" sz="900" dirty="0" smtClean="0"/>
              <a:t>procurando la </a:t>
            </a:r>
            <a:r>
              <a:rPr lang="es-CL" sz="900" dirty="0"/>
              <a:t>actualización de los conocimientos con el fin </a:t>
            </a:r>
            <a:r>
              <a:rPr lang="es-CL" sz="900" dirty="0" smtClean="0"/>
              <a:t>de obtener </a:t>
            </a:r>
            <a:r>
              <a:rPr lang="es-CL" sz="900" dirty="0"/>
              <a:t>una </a:t>
            </a:r>
            <a:r>
              <a:rPr lang="es-CL" sz="900" dirty="0" smtClean="0"/>
              <a:t>pre especialización </a:t>
            </a:r>
            <a:r>
              <a:rPr lang="es-CL" sz="900" dirty="0"/>
              <a:t>con proyección hacia </a:t>
            </a:r>
            <a:r>
              <a:rPr lang="es-CL" sz="900" dirty="0" smtClean="0"/>
              <a:t>el campo </a:t>
            </a:r>
            <a:r>
              <a:rPr lang="es-CL" sz="900" dirty="0"/>
              <a:t>laboral en el que deseen </a:t>
            </a:r>
            <a:r>
              <a:rPr lang="es-CL" sz="900" dirty="0" smtClean="0"/>
              <a:t>desempeñarse profesionalmente</a:t>
            </a:r>
            <a:r>
              <a:rPr lang="es-CL" sz="900" dirty="0"/>
              <a:t>.</a:t>
            </a:r>
            <a:endParaRPr lang="es-CL" sz="900" dirty="0" smtClean="0"/>
          </a:p>
          <a:p>
            <a:pPr algn="just"/>
            <a:endParaRPr lang="es-MX" sz="900" b="1" dirty="0" smtClean="0"/>
          </a:p>
          <a:p>
            <a:pPr algn="just">
              <a:spcAft>
                <a:spcPts val="0"/>
              </a:spcAft>
              <a:tabLst>
                <a:tab pos="315595" algn="l"/>
              </a:tabLst>
            </a:pPr>
            <a:r>
              <a:rPr lang="es-MX" sz="900" b="1" u="sng" dirty="0" smtClean="0"/>
              <a:t>OBJETIVO HABILITANTE</a:t>
            </a:r>
          </a:p>
          <a:p>
            <a:pPr algn="just"/>
            <a:r>
              <a:rPr lang="es-MX" sz="900" dirty="0"/>
              <a:t>La asignatura contiene tres áreas formativas: Patrimonio, Ordenamiento territorial y tecnología Arquitectónico-Ambiental. A través de estas temáticas especializadas, se busca introducir y desarrollar competencias de investigación especializada y de diseño avanzado. El curso busca nivelar y avanzar en los procesos de materialización de proyectos temáticos, entregando lineamientos generales susceptibles de aplicar en investigaciones orientadas a la resolución de diseños correspondientes a las tres líneas temáticas indicadas. </a:t>
            </a:r>
            <a:endParaRPr lang="es-CL" sz="9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55118"/>
              </p:ext>
            </p:extLst>
          </p:nvPr>
        </p:nvGraphicFramePr>
        <p:xfrm>
          <a:off x="208112" y="5128577"/>
          <a:ext cx="5616624" cy="10081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63116"/>
                <a:gridCol w="3253508"/>
              </a:tblGrid>
              <a:tr h="1763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900" dirty="0" smtClean="0">
                          <a:effectLst/>
                        </a:rPr>
                        <a:t>Identificación </a:t>
                      </a:r>
                      <a:r>
                        <a:rPr lang="es-CL" sz="900" dirty="0">
                          <a:effectLst/>
                        </a:rPr>
                        <a:t>del equipo docente 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30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>
                          <a:effectLst/>
                        </a:rPr>
                        <a:t>Nombre</a:t>
                      </a:r>
                      <a:endParaRPr lang="es-CL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900" b="1" dirty="0" smtClean="0">
                          <a:effectLst/>
                        </a:rPr>
                        <a:t>Antecedentes</a:t>
                      </a:r>
                      <a:endParaRPr lang="es-CL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35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9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263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340132"/>
              </p:ext>
            </p:extLst>
          </p:nvPr>
        </p:nvGraphicFramePr>
        <p:xfrm>
          <a:off x="208112" y="552128"/>
          <a:ext cx="5603531" cy="410445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57602"/>
                <a:gridCol w="1179001"/>
                <a:gridCol w="1179001"/>
                <a:gridCol w="402825"/>
                <a:gridCol w="720501"/>
                <a:gridCol w="864601"/>
              </a:tblGrid>
              <a:tr h="19638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ANTECEDENTES GENERALES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2771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Nombre de la Asignatura: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Especialización III Materialización avanzada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Plan Curricular: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>
                          <a:effectLst/>
                        </a:rPr>
                        <a:t>AR02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</a:tr>
              <a:tr h="265120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Escuela: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Arquitectura</a:t>
                      </a:r>
                      <a:r>
                        <a:rPr lang="es-CL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s-CL" sz="1100" u="none" strike="noStrike" dirty="0" smtClean="0">
                        <a:effectLst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Facultad: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FAUP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Pre-Requisitos: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Licenciatura en arquitectura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Código: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10018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</a:tr>
              <a:tr h="363313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Ubicación en Plan de Estudios: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Décimo </a:t>
                      </a:r>
                      <a:r>
                        <a:rPr lang="es-CL" sz="1100" u="none" strike="noStrike" dirty="0">
                          <a:effectLst/>
                        </a:rPr>
                        <a:t>Semestre 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Ciclo </a:t>
                      </a:r>
                      <a:r>
                        <a:rPr lang="es-CL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especialización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Carácter: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Semestral 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Obligatorio</a:t>
                      </a:r>
                      <a:endParaRPr lang="es-C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CARGA ACADÉMICA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Créditos: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3 </a:t>
                      </a:r>
                      <a:r>
                        <a:rPr lang="es-CL" sz="1100" u="none" strike="noStrike" dirty="0">
                          <a:effectLst/>
                        </a:rPr>
                        <a:t>Créditos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81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Cronológicas totales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8976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Tiempo presencial: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4</a:t>
                      </a:r>
                      <a:r>
                        <a:rPr lang="es-CL" sz="1100" u="none" strike="noStrike" dirty="0" smtClean="0">
                          <a:effectLst/>
                        </a:rPr>
                        <a:t>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Académicas por semana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Equivalen a </a:t>
                      </a:r>
                      <a:r>
                        <a:rPr lang="es-CL" sz="1100" u="none" strike="noStrike" dirty="0" smtClean="0">
                          <a:effectLst/>
                        </a:rPr>
                        <a:t>3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Cronológicas por semana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54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 cronológicas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305963">
                <a:tc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>
                          <a:effectLst/>
                        </a:rPr>
                        <a:t>Tiempo no presencial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CL" sz="800" u="none" strike="noStrike" dirty="0" smtClean="0">
                          <a:effectLst/>
                        </a:rPr>
                        <a:t>Nota</a:t>
                      </a:r>
                      <a:r>
                        <a:rPr lang="es-CL" sz="800" u="none" strike="noStrike" dirty="0">
                          <a:effectLst/>
                        </a:rPr>
                        <a:t>: Las horas no presenciales corresponden al tiempo que el alumno dedica a actividades fueras de las programadas académicamente. Por ej. Desarrollo de proyectos, trabajos de investigación, lectura de textos, pesquisa bibliográfica, estudio para pruebas, etc. y en este programa debe garantizarse que no serán excedidas.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100" u="none" strike="noStrike" dirty="0" smtClean="0">
                          <a:effectLst/>
                        </a:rPr>
                        <a:t>27 </a:t>
                      </a:r>
                      <a:r>
                        <a:rPr lang="es-CL" sz="1100" u="none" strike="noStrike" dirty="0" err="1">
                          <a:effectLst/>
                        </a:rPr>
                        <a:t>hrs</a:t>
                      </a:r>
                      <a:r>
                        <a:rPr lang="es-CL" sz="1100" u="none" strike="noStrike" dirty="0">
                          <a:effectLst/>
                        </a:rPr>
                        <a:t>. Cronológicas no presenciales por semestre</a:t>
                      </a:r>
                      <a:endParaRPr lang="es-C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6385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Vigencia: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 smtClean="0">
                          <a:effectLst/>
                        </a:rPr>
                        <a:t>2012-2014</a:t>
                      </a:r>
                      <a:endParaRPr lang="es-C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19" marR="9819" marT="9819" marB="0" anchor="b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5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230038"/>
              </p:ext>
            </p:extLst>
          </p:nvPr>
        </p:nvGraphicFramePr>
        <p:xfrm>
          <a:off x="208112" y="192088"/>
          <a:ext cx="3096344" cy="9144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1584176"/>
                <a:gridCol w="504056"/>
              </a:tblGrid>
              <a:tr h="379878">
                <a:tc gridSpan="3">
                  <a:txBody>
                    <a:bodyPr/>
                    <a:lstStyle/>
                    <a:p>
                      <a:pPr algn="just"/>
                      <a:r>
                        <a:rPr lang="es-CL" sz="1800" b="0" dirty="0" smtClean="0">
                          <a:latin typeface="+mn-lt"/>
                          <a:cs typeface="Arial" pitchFamily="34" charset="0"/>
                        </a:rPr>
                        <a:t>CONTENIDOS</a:t>
                      </a:r>
                      <a:endParaRPr lang="es-CL" sz="1800" b="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es-CL" sz="1800" b="0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solidFill>
                      <a:srgbClr val="CCCC00"/>
                    </a:solidFill>
                  </a:tcPr>
                </a:tc>
              </a:tr>
              <a:tr h="2516275">
                <a:tc gridSpan="3">
                  <a:txBody>
                    <a:bodyPr/>
                    <a:lstStyle/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UNIDAD 1</a:t>
                      </a: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GENESIS</a:t>
                      </a:r>
                      <a:r>
                        <a:rPr lang="es-CL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MATERIALIZACION</a:t>
                      </a:r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UNIDAD 2</a:t>
                      </a: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ESTUDIOS PARA LA MATERIALIZACION DEL PROYECTO</a:t>
                      </a:r>
                    </a:p>
                    <a:p>
                      <a:pPr algn="just"/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s-CL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UNIDAD 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 dirty="0" smtClean="0">
                          <a:effectLst/>
                          <a:latin typeface="+mn-lt"/>
                          <a:ea typeface="Times New Roman"/>
                        </a:rPr>
                        <a:t>PROPUESTA Y DESARROLLO DE MATERIALIZACIÓN DEL PROYECTO TALLER X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 dirty="0" smtClean="0">
                          <a:effectLst/>
                          <a:latin typeface="+mn-lt"/>
                          <a:ea typeface="Times New Roman"/>
                        </a:rPr>
                        <a:t>Síntesis de comunicación del proyecto.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 dirty="0" smtClean="0">
                          <a:effectLst/>
                          <a:latin typeface="+mn-lt"/>
                          <a:ea typeface="Times New Roman"/>
                        </a:rPr>
                        <a:t>Síntesis del proyecto, conceptualizaciones de la propuesta.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CL" sz="1000" dirty="0" smtClean="0">
                          <a:effectLst/>
                          <a:latin typeface="+mn-lt"/>
                          <a:ea typeface="Times New Roman"/>
                        </a:rPr>
                        <a:t>Desarrollo de planimetría referencial y técnica de la propuesta (con respaldo de estudios).</a:t>
                      </a: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es-CL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1914">
                <a:tc gridSpan="3">
                  <a:txBody>
                    <a:bodyPr/>
                    <a:lstStyle/>
                    <a:p>
                      <a:pPr algn="just"/>
                      <a:r>
                        <a:rPr lang="es-CL" sz="1100" dirty="0" smtClean="0">
                          <a:latin typeface="+mn-lt"/>
                          <a:cs typeface="Arial" pitchFamily="34" charset="0"/>
                        </a:rPr>
                        <a:t>FORMULACIÓN</a:t>
                      </a:r>
                      <a:r>
                        <a:rPr lang="es-CL" sz="1100" baseline="0" dirty="0" smtClean="0">
                          <a:latin typeface="+mn-lt"/>
                          <a:cs typeface="Arial" pitchFamily="34" charset="0"/>
                        </a:rPr>
                        <a:t> DE EJERCICIO DE SALIDA</a:t>
                      </a:r>
                    </a:p>
                    <a:p>
                      <a:pPr algn="just"/>
                      <a:endParaRPr lang="es-CL" sz="1100" baseline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algn="just"/>
                      <a:endParaRPr lang="es-CL" sz="1100" baseline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/>
                      <a:endParaRPr lang="es-CL" sz="1100" baseline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53252">
                <a:tc>
                  <a:txBody>
                    <a:bodyPr/>
                    <a:lstStyle/>
                    <a:p>
                      <a:pPr algn="just"/>
                      <a:r>
                        <a:rPr lang="es-CL" sz="1000" b="1" dirty="0" smtClean="0">
                          <a:latin typeface="+mn-lt"/>
                          <a:cs typeface="Arial" pitchFamily="34" charset="0"/>
                        </a:rPr>
                        <a:t>CICLO</a:t>
                      </a:r>
                      <a:endParaRPr lang="es-CL" sz="1000" b="1" dirty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COMPETENCIAS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L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NIVEL</a:t>
                      </a:r>
                    </a:p>
                  </a:txBody>
                  <a:tcPr/>
                </a:tc>
              </a:tr>
              <a:tr h="261234">
                <a:tc>
                  <a:txBody>
                    <a:bodyPr/>
                    <a:lstStyle/>
                    <a:p>
                      <a:pPr algn="just"/>
                      <a:r>
                        <a:rPr lang="es-CL" sz="8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INICIAL</a:t>
                      </a: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tabLst>
                          <a:tab pos="180340" algn="l"/>
                          <a:tab pos="450215" algn="l"/>
                        </a:tabLst>
                      </a:pPr>
                      <a:r>
                        <a:rPr lang="es-ES" sz="800" dirty="0" smtClean="0">
                          <a:effectLst/>
                          <a:latin typeface="+mn-lt"/>
                        </a:rPr>
                        <a:t>4.1.1 Identificar</a:t>
                      </a:r>
                      <a:r>
                        <a:rPr lang="es-ES" sz="800" baseline="0" dirty="0" smtClean="0">
                          <a:effectLst/>
                          <a:latin typeface="+mn-lt"/>
                        </a:rPr>
                        <a:t> problemáticas estratégicas para el desarrollo del campo arquitectónico patrimonial.</a:t>
                      </a:r>
                      <a:endParaRPr lang="es-ES" sz="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000" b="1" dirty="0" smtClean="0">
                          <a:effectLst/>
                          <a:latin typeface="+mn-lt"/>
                          <a:cs typeface="Arial" pitchFamily="34" charset="0"/>
                        </a:rPr>
                        <a:t>N2E</a:t>
                      </a:r>
                    </a:p>
                  </a:txBody>
                  <a:tcPr anchor="ctr">
                    <a:noFill/>
                  </a:tcPr>
                </a:tc>
              </a:tr>
              <a:tr h="133586">
                <a:tc>
                  <a:txBody>
                    <a:bodyPr/>
                    <a:lstStyle/>
                    <a:p>
                      <a:pPr marL="0" marR="0" indent="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800" dirty="0" smtClean="0">
                          <a:latin typeface="+mn-lt"/>
                          <a:cs typeface="Arial" pitchFamily="34" charset="0"/>
                        </a:rPr>
                        <a:t>INTERMEDIO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21595">
                <a:tc>
                  <a:txBody>
                    <a:bodyPr/>
                    <a:lstStyle/>
                    <a:p>
                      <a:pPr marL="0" marR="0" indent="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800" dirty="0" smtClean="0">
                          <a:latin typeface="+mn-lt"/>
                          <a:cs typeface="Arial" pitchFamily="34" charset="0"/>
                        </a:rPr>
                        <a:t>AVANZADO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tabLst>
                          <a:tab pos="180340" algn="l"/>
                          <a:tab pos="450215" algn="l"/>
                        </a:tabLst>
                      </a:pPr>
                      <a:r>
                        <a:rPr lang="es-CL" sz="800" dirty="0" smtClean="0">
                          <a:effectLst/>
                          <a:latin typeface="+mn-lt"/>
                        </a:rPr>
                        <a:t>4.1.2 Aplicar metodologías</a:t>
                      </a:r>
                      <a:r>
                        <a:rPr lang="es-CL" sz="800" baseline="0" dirty="0" smtClean="0">
                          <a:effectLst/>
                          <a:latin typeface="+mn-lt"/>
                        </a:rPr>
                        <a:t> arquitectónicas específicas  de registro y lectura patrimonial.</a:t>
                      </a:r>
                      <a:endParaRPr lang="es-ES" sz="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000" b="1" dirty="0" smtClean="0">
                          <a:effectLst/>
                          <a:latin typeface="+mn-lt"/>
                          <a:cs typeface="Arial" pitchFamily="34" charset="0"/>
                        </a:rPr>
                        <a:t>N2E</a:t>
                      </a:r>
                    </a:p>
                  </a:txBody>
                  <a:tcPr anchor="ctr">
                    <a:noFill/>
                  </a:tcPr>
                </a:tc>
              </a:tr>
              <a:tr h="221595">
                <a:tc>
                  <a:txBody>
                    <a:bodyPr/>
                    <a:lstStyle/>
                    <a:p>
                      <a:pPr marL="0" marR="0" indent="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800" dirty="0" smtClean="0">
                          <a:latin typeface="+mn-lt"/>
                          <a:cs typeface="Arial" pitchFamily="34" charset="0"/>
                        </a:rPr>
                        <a:t>ESPECIALIZACION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8620">
                <a:tc>
                  <a:txBody>
                    <a:bodyPr/>
                    <a:lstStyle/>
                    <a:p>
                      <a:endParaRPr lang="es-CL" sz="800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</a:tabLst>
                      </a:pPr>
                      <a:r>
                        <a:rPr lang="es-ES" sz="800" dirty="0" smtClean="0">
                          <a:effectLst/>
                          <a:latin typeface="+mn-lt"/>
                          <a:ea typeface="Times New Roman"/>
                        </a:rPr>
                        <a:t>4.1.3</a:t>
                      </a:r>
                      <a:r>
                        <a:rPr lang="es-ES" sz="800" baseline="0" dirty="0" smtClean="0">
                          <a:effectLst/>
                          <a:latin typeface="+mn-lt"/>
                          <a:ea typeface="Times New Roman"/>
                        </a:rPr>
                        <a:t> Formular fundamentos de intervención proyectual desde bases patrimoniales.</a:t>
                      </a:r>
                      <a:endParaRPr lang="es-ES" sz="8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1000" b="1" dirty="0" smtClean="0">
                          <a:effectLst/>
                          <a:latin typeface="+mn-lt"/>
                          <a:cs typeface="Arial" pitchFamily="34" charset="0"/>
                        </a:rPr>
                        <a:t>N2E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00800" y="8401000"/>
            <a:ext cx="6198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EJERCICIO DE SALIDA</a:t>
            </a:r>
          </a:p>
          <a:p>
            <a:pPr algn="r"/>
            <a:r>
              <a:rPr lang="es-CL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PROPUESTA Y DESARROLLO DE MATERIALIZACION DEL PROYECTO TALLER X </a:t>
            </a:r>
            <a:endParaRPr lang="es-CL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3520480" y="192088"/>
            <a:ext cx="9073008" cy="820891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DE PROYECTO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56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773382"/>
              </p:ext>
            </p:extLst>
          </p:nvPr>
        </p:nvGraphicFramePr>
        <p:xfrm>
          <a:off x="208112" y="192088"/>
          <a:ext cx="3096344" cy="92049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344"/>
              </a:tblGrid>
              <a:tr h="458213">
                <a:tc>
                  <a:txBody>
                    <a:bodyPr/>
                    <a:lstStyle/>
                    <a:p>
                      <a:r>
                        <a:rPr lang="es-CL" sz="1400" b="0" dirty="0" smtClean="0"/>
                        <a:t>LECTURA CRÍTICA ESTUDIANTE RESPECTO DE LA UNIDAD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66583"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6115">
                <a:tc>
                  <a:txBody>
                    <a:bodyPr/>
                    <a:lstStyle/>
                    <a:p>
                      <a:r>
                        <a:rPr lang="es-CL" sz="1400" b="0" dirty="0" smtClean="0"/>
                        <a:t>REGISTRO</a:t>
                      </a:r>
                      <a:r>
                        <a:rPr lang="es-CL" sz="1400" b="0" baseline="0" dirty="0" smtClean="0"/>
                        <a:t> DEL ESTUDIANTE SOBRE </a:t>
                      </a:r>
                      <a:r>
                        <a:rPr lang="es-CL" sz="1400" b="0" dirty="0" smtClean="0"/>
                        <a:t>OBSERVACIONES DOCENTE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484105">
                <a:tc>
                  <a:txBody>
                    <a:bodyPr/>
                    <a:lstStyle/>
                    <a:p>
                      <a:endParaRPr lang="es-CL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ectangle 3"/>
          <p:cNvSpPr/>
          <p:nvPr/>
        </p:nvSpPr>
        <p:spPr>
          <a:xfrm>
            <a:off x="3520480" y="192088"/>
            <a:ext cx="9001000" cy="619268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PRINCIPAL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1" name="Rectangle 4"/>
          <p:cNvSpPr/>
          <p:nvPr/>
        </p:nvSpPr>
        <p:spPr>
          <a:xfrm>
            <a:off x="3508709" y="6555152"/>
            <a:ext cx="4404259" cy="28539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SECUNDARIO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2" name="Rectangle 5"/>
          <p:cNvSpPr/>
          <p:nvPr/>
        </p:nvSpPr>
        <p:spPr>
          <a:xfrm>
            <a:off x="8117222" y="6555153"/>
            <a:ext cx="4404259" cy="285396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SECUNDARIO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02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48472" y="192088"/>
            <a:ext cx="9073008" cy="921702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IMAGEN O DOCUMENTO SIGNIFICATIVO</a:t>
            </a:r>
            <a:endParaRPr lang="es-CL" dirty="0">
              <a:solidFill>
                <a:schemeClr val="tx1"/>
              </a:solidFill>
            </a:endParaRPr>
          </a:p>
        </p:txBody>
      </p:sp>
      <p:graphicFrame>
        <p:nvGraphicFramePr>
          <p:cNvPr id="6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657223"/>
              </p:ext>
            </p:extLst>
          </p:nvPr>
        </p:nvGraphicFramePr>
        <p:xfrm>
          <a:off x="208112" y="192088"/>
          <a:ext cx="3096345" cy="9217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7"/>
                <a:gridCol w="864098"/>
              </a:tblGrid>
              <a:tr h="474478">
                <a:tc gridSpan="2">
                  <a:txBody>
                    <a:bodyPr/>
                    <a:lstStyle/>
                    <a:p>
                      <a:r>
                        <a:rPr lang="es-CL" sz="1400" b="0" dirty="0" smtClean="0">
                          <a:latin typeface="+mn-lt"/>
                        </a:rPr>
                        <a:t>DIMENSIONES A</a:t>
                      </a:r>
                      <a:r>
                        <a:rPr lang="es-CL" sz="1400" b="0" baseline="0" dirty="0" smtClean="0">
                          <a:latin typeface="+mn-lt"/>
                        </a:rPr>
                        <a:t> EVALUAR</a:t>
                      </a:r>
                      <a:endParaRPr lang="es-CL" sz="1400" b="0" dirty="0" smtClean="0">
                        <a:latin typeface="+mn-lt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53326">
                <a:tc gridSpan="2">
                  <a:txBody>
                    <a:bodyPr/>
                    <a:lstStyle/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dirty="0" smtClean="0">
                          <a:latin typeface="+mn-lt"/>
                        </a:rPr>
                        <a:t>Idea</a:t>
                      </a:r>
                      <a:r>
                        <a:rPr lang="es-CL" sz="1000" baseline="0" dirty="0" smtClean="0">
                          <a:latin typeface="+mn-lt"/>
                        </a:rPr>
                        <a:t>, propuesta y materialización.</a:t>
                      </a: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baseline="0" dirty="0" smtClean="0">
                        <a:latin typeface="+mn-lt"/>
                      </a:endParaRPr>
                    </a:p>
                    <a:p>
                      <a:pPr marL="171450" marR="0" lvl="0" indent="-171450" algn="just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baseline="0" dirty="0" smtClean="0">
                          <a:latin typeface="+mn-lt"/>
                        </a:rPr>
                        <a:t>Materialidad, proyecto, sistema constructivo (detalles).</a:t>
                      </a:r>
                    </a:p>
                    <a:p>
                      <a:pPr marL="171450" marR="0" lvl="0" indent="-17145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baseline="0" dirty="0" smtClean="0">
                        <a:latin typeface="+mn-lt"/>
                      </a:endParaRPr>
                    </a:p>
                    <a:p>
                      <a:pPr marL="171450" marR="0" lvl="0" indent="-17145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dirty="0" smtClean="0">
                          <a:latin typeface="+mn-lt"/>
                        </a:rPr>
                        <a:t>Representación y comunicación.</a:t>
                      </a:r>
                    </a:p>
                    <a:p>
                      <a:pPr marL="171450" marR="0" lvl="0" indent="-17145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L" sz="1000" dirty="0" smtClean="0">
                        <a:latin typeface="+mn-lt"/>
                      </a:endParaRPr>
                    </a:p>
                    <a:p>
                      <a:pPr marL="171450" marR="0" lvl="0" indent="-17145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CL" sz="1000" dirty="0" smtClean="0">
                          <a:latin typeface="+mn-lt"/>
                        </a:rPr>
                        <a:t>Materialización</a:t>
                      </a:r>
                      <a:r>
                        <a:rPr lang="es-CL" sz="1000" baseline="0" dirty="0" smtClean="0">
                          <a:latin typeface="+mn-lt"/>
                        </a:rPr>
                        <a:t> y región climática.</a:t>
                      </a:r>
                      <a:endParaRPr lang="es-CL" sz="1000" dirty="0" smtClean="0">
                        <a:latin typeface="+mn-lt"/>
                      </a:endParaRPr>
                    </a:p>
                    <a:p>
                      <a:pPr marL="0" marR="0" lvl="0" indent="0" algn="l" defTabSz="12800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0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0245"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latin typeface="+mn-lt"/>
                        </a:rPr>
                        <a:t>NOTA ULTIMA UNIDAD</a:t>
                      </a:r>
                      <a:endParaRPr lang="es-CL" sz="1400" dirty="0"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00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975">
                <a:tc>
                  <a:txBody>
                    <a:bodyPr/>
                    <a:lstStyle/>
                    <a:p>
                      <a:r>
                        <a:rPr lang="es-CL" sz="1400" dirty="0" smtClean="0">
                          <a:latin typeface="+mn-lt"/>
                        </a:rPr>
                        <a:t>PROMEDIO FINAL</a:t>
                      </a:r>
                      <a:endParaRPr lang="es-CL" sz="1400" dirty="0"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00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68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2735</TotalTime>
  <Words>938</Words>
  <Application>Microsoft Office PowerPoint</Application>
  <PresentationFormat>A3 Paper (297x420 mm)</PresentationFormat>
  <Paragraphs>186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Karolais</dc:creator>
  <cp:lastModifiedBy>Sebastian Jorquera</cp:lastModifiedBy>
  <cp:revision>287</cp:revision>
  <cp:lastPrinted>2014-06-25T14:04:49Z</cp:lastPrinted>
  <dcterms:created xsi:type="dcterms:W3CDTF">2013-10-07T01:38:27Z</dcterms:created>
  <dcterms:modified xsi:type="dcterms:W3CDTF">2014-12-03T20:59:18Z</dcterms:modified>
</cp:coreProperties>
</file>