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4008" r:id="rId1"/>
  </p:sldMasterIdLst>
  <p:notesMasterIdLst>
    <p:notesMasterId r:id="rId19"/>
  </p:notesMasterIdLst>
  <p:handoutMasterIdLst>
    <p:handoutMasterId r:id="rId20"/>
  </p:handoutMasterIdLst>
  <p:sldIdLst>
    <p:sldId id="282" r:id="rId2"/>
    <p:sldId id="320" r:id="rId3"/>
    <p:sldId id="321" r:id="rId4"/>
    <p:sldId id="322" r:id="rId5"/>
    <p:sldId id="323" r:id="rId6"/>
    <p:sldId id="324" r:id="rId7"/>
    <p:sldId id="325" r:id="rId8"/>
    <p:sldId id="326" r:id="rId9"/>
    <p:sldId id="327" r:id="rId10"/>
    <p:sldId id="266" r:id="rId11"/>
    <p:sldId id="307" r:id="rId12"/>
    <p:sldId id="280" r:id="rId13"/>
    <p:sldId id="298" r:id="rId14"/>
    <p:sldId id="328" r:id="rId15"/>
    <p:sldId id="329" r:id="rId16"/>
    <p:sldId id="330" r:id="rId17"/>
    <p:sldId id="331" r:id="rId18"/>
  </p:sldIdLst>
  <p:sldSz cx="12801600" cy="9601200" type="A3"/>
  <p:notesSz cx="9236075" cy="7010400"/>
  <p:defaultTextStyle>
    <a:defPPr>
      <a:defRPr lang="es-CL"/>
    </a:defPPr>
    <a:lvl1pPr marL="0" algn="l" defTabSz="127969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39848" algn="l" defTabSz="127969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79694" algn="l" defTabSz="127969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19541" algn="l" defTabSz="127969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59390" algn="l" defTabSz="127969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199237" algn="l" defTabSz="127969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39084" algn="l" defTabSz="127969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78930" algn="l" defTabSz="127969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18777" algn="l" defTabSz="127969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2208">
          <p15:clr>
            <a:srgbClr val="A4A3A4"/>
          </p15:clr>
        </p15:guide>
        <p15:guide id="4" pos="290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80FF"/>
    <a:srgbClr val="0066FF"/>
    <a:srgbClr val="CC00CC"/>
    <a:srgbClr val="006666"/>
    <a:srgbClr val="CC99FF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A111915-BE36-4E01-A7E5-04B1672EAD32}" styleName="Estilo claro 2 - Acento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DBED569-4797-4DF1-A0F4-6AAB3CD982D8}" styleName="Estilo claro 3 - Acento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EC20E35-A176-4012-BC5E-935CFFF8708E}" styleName="Estilo me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Estilo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93D81CF-94F2-401A-BA57-92F5A7B2D0C5}" styleName="Estilo medio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10A1B5D5-9B99-4C35-A422-299274C87663}" styleName="Estilo medio 1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D113A9D2-9D6B-4929-AA2D-F23B5EE8CBE7}" styleName="Estilo temático 2 - Énfasis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Estilo temático 2 - Énfasis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Estilo temático 2 - Énfasis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397" autoAdjust="0"/>
    <p:restoredTop sz="98269" autoAdjust="0"/>
  </p:normalViewPr>
  <p:slideViewPr>
    <p:cSldViewPr>
      <p:cViewPr varScale="1">
        <p:scale>
          <a:sx n="67" d="100"/>
          <a:sy n="67" d="100"/>
        </p:scale>
        <p:origin x="1416" y="48"/>
      </p:cViewPr>
      <p:guideLst>
        <p:guide orient="horz" pos="3024"/>
        <p:guide pos="40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96"/>
    </p:cViewPr>
  </p:sorterViewPr>
  <p:notesViewPr>
    <p:cSldViewPr>
      <p:cViewPr varScale="1">
        <p:scale>
          <a:sx n="53" d="100"/>
          <a:sy n="53" d="100"/>
        </p:scale>
        <p:origin x="-2820" y="-90"/>
      </p:cViewPr>
      <p:guideLst>
        <p:guide orient="horz" pos="2880"/>
        <p:guide pos="2160"/>
        <p:guide orient="horz" pos="2208"/>
        <p:guide pos="290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03136" cy="3506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5230849" y="0"/>
            <a:ext cx="4003136" cy="3506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96B5E7-F557-49A3-A995-94A2D8B1B31D}" type="datetimeFigureOut">
              <a:rPr lang="es-CL" smtClean="0"/>
              <a:t>02-12-2014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1" y="6658555"/>
            <a:ext cx="4003136" cy="35064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5230849" y="6658555"/>
            <a:ext cx="4003136" cy="35064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C7696F-029A-4779-A581-AABFC874C88D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95020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02299" cy="350520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5231639" y="0"/>
            <a:ext cx="4002299" cy="350520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D7799CCC-6BA8-4190-9208-52EAD60680FC}" type="datetimeFigureOut">
              <a:rPr lang="es-CL" smtClean="0"/>
              <a:pPr/>
              <a:t>02-12-2014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2865438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923608" y="3329940"/>
            <a:ext cx="7388860" cy="3154680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6658663"/>
            <a:ext cx="4002299" cy="350520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5231639" y="6658663"/>
            <a:ext cx="4002299" cy="350520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A7D6D47D-A9E8-4FED-9BD7-6BC15E3F95FE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7134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D6D47D-A9E8-4FED-9BD7-6BC15E3F95FE}" type="slidenum">
              <a:rPr lang="es-CL" smtClean="0"/>
              <a:pPr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473181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D6D47D-A9E8-4FED-9BD7-6BC15E3F95FE}" type="slidenum">
              <a:rPr lang="es-CL" smtClean="0"/>
              <a:pPr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51167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D6D47D-A9E8-4FED-9BD7-6BC15E3F95FE}" type="slidenum">
              <a:rPr lang="es-CL" smtClean="0"/>
              <a:pPr/>
              <a:t>11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970659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D6D47D-A9E8-4FED-9BD7-6BC15E3F95FE}" type="slidenum">
              <a:rPr lang="es-CL" smtClean="0"/>
              <a:pPr/>
              <a:t>15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196158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60120" y="2982597"/>
            <a:ext cx="10881360" cy="205803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0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0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0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0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0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0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0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02-12-2014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92777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02-12-2014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4519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12994960" y="537845"/>
            <a:ext cx="4031615" cy="1147032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895668" y="537845"/>
            <a:ext cx="11885930" cy="1147032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02-12-2014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18731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02-12-2014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35406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11238" y="6169662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011238" y="4069400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03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006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00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013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01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01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02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02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02-12-2014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4672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895670" y="3135948"/>
            <a:ext cx="7958772" cy="88722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9067800" y="3135948"/>
            <a:ext cx="7958773" cy="88722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02-12-2014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99726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03" indent="0">
              <a:buNone/>
              <a:defRPr sz="2800" b="1"/>
            </a:lvl2pPr>
            <a:lvl3pPr marL="1280006" indent="0">
              <a:buNone/>
              <a:defRPr sz="2500" b="1"/>
            </a:lvl3pPr>
            <a:lvl4pPr marL="1920009" indent="0">
              <a:buNone/>
              <a:defRPr sz="2200" b="1"/>
            </a:lvl4pPr>
            <a:lvl5pPr marL="2560013" indent="0">
              <a:buNone/>
              <a:defRPr sz="2200" b="1"/>
            </a:lvl5pPr>
            <a:lvl6pPr marL="3200016" indent="0">
              <a:buNone/>
              <a:defRPr sz="2200" b="1"/>
            </a:lvl6pPr>
            <a:lvl7pPr marL="3840019" indent="0">
              <a:buNone/>
              <a:defRPr sz="2200" b="1"/>
            </a:lvl7pPr>
            <a:lvl8pPr marL="4480022" indent="0">
              <a:buNone/>
              <a:defRPr sz="2200" b="1"/>
            </a:lvl8pPr>
            <a:lvl9pPr marL="5120025" indent="0">
              <a:buNone/>
              <a:defRPr sz="2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503037" y="2149158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03" indent="0">
              <a:buNone/>
              <a:defRPr sz="2800" b="1"/>
            </a:lvl2pPr>
            <a:lvl3pPr marL="1280006" indent="0">
              <a:buNone/>
              <a:defRPr sz="2500" b="1"/>
            </a:lvl3pPr>
            <a:lvl4pPr marL="1920009" indent="0">
              <a:buNone/>
              <a:defRPr sz="2200" b="1"/>
            </a:lvl4pPr>
            <a:lvl5pPr marL="2560013" indent="0">
              <a:buNone/>
              <a:defRPr sz="2200" b="1"/>
            </a:lvl5pPr>
            <a:lvl6pPr marL="3200016" indent="0">
              <a:buNone/>
              <a:defRPr sz="2200" b="1"/>
            </a:lvl6pPr>
            <a:lvl7pPr marL="3840019" indent="0">
              <a:buNone/>
              <a:defRPr sz="2200" b="1"/>
            </a:lvl7pPr>
            <a:lvl8pPr marL="4480022" indent="0">
              <a:buNone/>
              <a:defRPr sz="2200" b="1"/>
            </a:lvl8pPr>
            <a:lvl9pPr marL="5120025" indent="0">
              <a:buNone/>
              <a:defRPr sz="2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503037" y="3044825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02-12-2014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80002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02-12-2014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51485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02-12-2014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8493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40082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5070" y="382272"/>
            <a:ext cx="7156450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40082" y="2009142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03" indent="0">
              <a:buNone/>
              <a:defRPr sz="1700"/>
            </a:lvl2pPr>
            <a:lvl3pPr marL="1280006" indent="0">
              <a:buNone/>
              <a:defRPr sz="1400"/>
            </a:lvl3pPr>
            <a:lvl4pPr marL="1920009" indent="0">
              <a:buNone/>
              <a:defRPr sz="1300"/>
            </a:lvl4pPr>
            <a:lvl5pPr marL="2560013" indent="0">
              <a:buNone/>
              <a:defRPr sz="1300"/>
            </a:lvl5pPr>
            <a:lvl6pPr marL="3200016" indent="0">
              <a:buNone/>
              <a:defRPr sz="1300"/>
            </a:lvl6pPr>
            <a:lvl7pPr marL="3840019" indent="0">
              <a:buNone/>
              <a:defRPr sz="1300"/>
            </a:lvl7pPr>
            <a:lvl8pPr marL="4480022" indent="0">
              <a:buNone/>
              <a:defRPr sz="1300"/>
            </a:lvl8pPr>
            <a:lvl9pPr marL="5120025" indent="0">
              <a:buNone/>
              <a:defRPr sz="13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02-12-2014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17179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40003" indent="0">
              <a:buNone/>
              <a:defRPr sz="3900"/>
            </a:lvl2pPr>
            <a:lvl3pPr marL="1280006" indent="0">
              <a:buNone/>
              <a:defRPr sz="3400"/>
            </a:lvl3pPr>
            <a:lvl4pPr marL="1920009" indent="0">
              <a:buNone/>
              <a:defRPr sz="2800"/>
            </a:lvl4pPr>
            <a:lvl5pPr marL="2560013" indent="0">
              <a:buNone/>
              <a:defRPr sz="2800"/>
            </a:lvl5pPr>
            <a:lvl6pPr marL="3200016" indent="0">
              <a:buNone/>
              <a:defRPr sz="2800"/>
            </a:lvl6pPr>
            <a:lvl7pPr marL="3840019" indent="0">
              <a:buNone/>
              <a:defRPr sz="2800"/>
            </a:lvl7pPr>
            <a:lvl8pPr marL="4480022" indent="0">
              <a:buNone/>
              <a:defRPr sz="2800"/>
            </a:lvl8pPr>
            <a:lvl9pPr marL="5120025" indent="0">
              <a:buNone/>
              <a:defRPr sz="28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03" indent="0">
              <a:buNone/>
              <a:defRPr sz="1700"/>
            </a:lvl2pPr>
            <a:lvl3pPr marL="1280006" indent="0">
              <a:buNone/>
              <a:defRPr sz="1400"/>
            </a:lvl3pPr>
            <a:lvl4pPr marL="1920009" indent="0">
              <a:buNone/>
              <a:defRPr sz="1300"/>
            </a:lvl4pPr>
            <a:lvl5pPr marL="2560013" indent="0">
              <a:buNone/>
              <a:defRPr sz="1300"/>
            </a:lvl5pPr>
            <a:lvl6pPr marL="3200016" indent="0">
              <a:buNone/>
              <a:defRPr sz="1300"/>
            </a:lvl6pPr>
            <a:lvl7pPr marL="3840019" indent="0">
              <a:buNone/>
              <a:defRPr sz="1300"/>
            </a:lvl7pPr>
            <a:lvl8pPr marL="4480022" indent="0">
              <a:buNone/>
              <a:defRPr sz="1300"/>
            </a:lvl8pPr>
            <a:lvl9pPr marL="5120025" indent="0">
              <a:buNone/>
              <a:defRPr sz="13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02-12-2014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65163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128001" tIns="64001" rIns="128001" bIns="64001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40080" y="2240282"/>
            <a:ext cx="11521440" cy="6336348"/>
          </a:xfrm>
          <a:prstGeom prst="rect">
            <a:avLst/>
          </a:prstGeom>
        </p:spPr>
        <p:txBody>
          <a:bodyPr vert="horz" lIns="128001" tIns="64001" rIns="128001" bIns="64001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40080" y="8898892"/>
            <a:ext cx="2987040" cy="511175"/>
          </a:xfrm>
          <a:prstGeom prst="rect">
            <a:avLst/>
          </a:prstGeom>
        </p:spPr>
        <p:txBody>
          <a:bodyPr vert="horz" lIns="128001" tIns="64001" rIns="128001" bIns="64001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7FEEF4-D43A-4CA8-AA70-375AAE236EA3}" type="datetimeFigureOut">
              <a:rPr lang="es-CL" smtClean="0"/>
              <a:pPr/>
              <a:t>02-12-2014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73880" y="8898892"/>
            <a:ext cx="4053840" cy="511175"/>
          </a:xfrm>
          <a:prstGeom prst="rect">
            <a:avLst/>
          </a:prstGeom>
        </p:spPr>
        <p:txBody>
          <a:bodyPr vert="horz" lIns="128001" tIns="64001" rIns="128001" bIns="64001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9174480" y="8898892"/>
            <a:ext cx="2987040" cy="511175"/>
          </a:xfrm>
          <a:prstGeom prst="rect">
            <a:avLst/>
          </a:prstGeom>
        </p:spPr>
        <p:txBody>
          <a:bodyPr vert="horz" lIns="128001" tIns="64001" rIns="128001" bIns="64001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12366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9" r:id="rId1"/>
    <p:sldLayoutId id="2147484010" r:id="rId2"/>
    <p:sldLayoutId id="2147484011" r:id="rId3"/>
    <p:sldLayoutId id="2147484012" r:id="rId4"/>
    <p:sldLayoutId id="2147484013" r:id="rId5"/>
    <p:sldLayoutId id="2147484014" r:id="rId6"/>
    <p:sldLayoutId id="2147484015" r:id="rId7"/>
    <p:sldLayoutId id="2147484016" r:id="rId8"/>
    <p:sldLayoutId id="2147484017" r:id="rId9"/>
    <p:sldLayoutId id="2147484018" r:id="rId10"/>
    <p:sldLayoutId id="2147484019" r:id="rId11"/>
  </p:sldLayoutIdLst>
  <p:txStyles>
    <p:titleStyle>
      <a:lvl1pPr algn="ctr" defTabSz="1280006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03" indent="-480003" algn="l" defTabSz="1280006" rtl="0" eaLnBrk="1" latinLnBrk="0" hangingPunct="1">
        <a:spcBef>
          <a:spcPct val="20000"/>
        </a:spcBef>
        <a:buFont typeface="Arial" panose="020B0604020202020204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005" indent="-400002" algn="l" defTabSz="1280006" rtl="0" eaLnBrk="1" latinLnBrk="0" hangingPunct="1">
        <a:spcBef>
          <a:spcPct val="20000"/>
        </a:spcBef>
        <a:buFont typeface="Arial" panose="020B0604020202020204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008" indent="-320002" algn="l" defTabSz="1280006" rtl="0" eaLnBrk="1" latinLnBrk="0" hangingPunct="1">
        <a:spcBef>
          <a:spcPct val="20000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011" indent="-320002" algn="l" defTabSz="1280006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014" indent="-320002" algn="l" defTabSz="1280006" rtl="0" eaLnBrk="1" latinLnBrk="0" hangingPunct="1">
        <a:spcBef>
          <a:spcPct val="20000"/>
        </a:spcBef>
        <a:buFont typeface="Arial" panose="020B0604020202020204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017" indent="-320002" algn="l" defTabSz="1280006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020" indent="-320002" algn="l" defTabSz="1280006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025" indent="-320002" algn="l" defTabSz="1280006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028" indent="-320002" algn="l" defTabSz="1280006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03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006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009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013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016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019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022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025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74080" y="192087"/>
            <a:ext cx="7632848" cy="652474"/>
          </a:xfrm>
          <a:prstGeom prst="rect">
            <a:avLst/>
          </a:prstGeom>
        </p:spPr>
        <p:txBody>
          <a:bodyPr wrap="square" lIns="91428" tIns="45714" rIns="91428" bIns="45714">
            <a:spAutoFit/>
          </a:bodyPr>
          <a:lstStyle/>
          <a:p>
            <a:pPr>
              <a:tabLst>
                <a:tab pos="1161910" algn="l"/>
              </a:tabLst>
            </a:pPr>
            <a:r>
              <a:rPr lang="es-CL" sz="3640" dirty="0">
                <a:solidFill>
                  <a:srgbClr val="8080FF"/>
                </a:solidFill>
                <a:latin typeface="Calibri" panose="020F0502020204030204" pitchFamily="34" charset="0"/>
              </a:rPr>
              <a:t>LÍNEA DE </a:t>
            </a:r>
            <a:r>
              <a:rPr lang="es-CL" sz="3640" dirty="0" smtClean="0">
                <a:solidFill>
                  <a:srgbClr val="8080FF"/>
                </a:solidFill>
                <a:latin typeface="Calibri" panose="020F0502020204030204" pitchFamily="34" charset="0"/>
              </a:rPr>
              <a:t>EDIFICACIÓN Y </a:t>
            </a:r>
            <a:r>
              <a:rPr lang="es-CL" sz="3640" dirty="0">
                <a:solidFill>
                  <a:srgbClr val="8080FF"/>
                </a:solidFill>
                <a:latin typeface="Calibri" panose="020F0502020204030204" pitchFamily="34" charset="0"/>
              </a:rPr>
              <a:t>ESTRUCTURAS</a:t>
            </a:r>
          </a:p>
        </p:txBody>
      </p:sp>
      <p:sp>
        <p:nvSpPr>
          <p:cNvPr id="5" name="4 Rectángulo"/>
          <p:cNvSpPr/>
          <p:nvPr/>
        </p:nvSpPr>
        <p:spPr>
          <a:xfrm>
            <a:off x="2017030" y="8783687"/>
            <a:ext cx="10600624" cy="760196"/>
          </a:xfrm>
          <a:prstGeom prst="rect">
            <a:avLst/>
          </a:prstGeom>
        </p:spPr>
        <p:txBody>
          <a:bodyPr wrap="square" lIns="91428" tIns="45714" rIns="91428" bIns="45714">
            <a:spAutoFit/>
          </a:bodyPr>
          <a:lstStyle/>
          <a:p>
            <a:pPr algn="r"/>
            <a:r>
              <a:rPr lang="es-CL" sz="3600" b="1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</a:rPr>
              <a:t>MATEMATICA </a:t>
            </a:r>
            <a:r>
              <a:rPr lang="es-CL" sz="4330" b="1" dirty="0">
                <a:solidFill>
                  <a:srgbClr val="8080FF"/>
                </a:solidFill>
                <a:latin typeface="Calibri" panose="020F0502020204030204" pitchFamily="34" charset="0"/>
              </a:rPr>
              <a:t>| EDIFICACION | </a:t>
            </a:r>
            <a:r>
              <a:rPr lang="es-CL" sz="3600" b="1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</a:rPr>
              <a:t>ESTRUCTURAS</a:t>
            </a:r>
            <a:r>
              <a:rPr lang="es-CL" sz="4340" b="1" dirty="0">
                <a:solidFill>
                  <a:srgbClr val="8080FF"/>
                </a:solidFill>
                <a:latin typeface="Calibri" panose="020F0502020204030204" pitchFamily="34" charset="0"/>
              </a:rPr>
              <a:t>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2888" y="777465"/>
            <a:ext cx="5424766" cy="7977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0976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1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6304457"/>
              </p:ext>
            </p:extLst>
          </p:nvPr>
        </p:nvGraphicFramePr>
        <p:xfrm>
          <a:off x="208112" y="4812729"/>
          <a:ext cx="5616624" cy="24384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5616624"/>
              </a:tblGrid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effectLst/>
                        </a:rPr>
                        <a:t>EQUIPO</a:t>
                      </a:r>
                      <a:r>
                        <a:rPr lang="es-ES" sz="1600" baseline="0" dirty="0" smtClean="0">
                          <a:effectLst/>
                        </a:rPr>
                        <a:t> DOCENTE</a:t>
                      </a:r>
                      <a:endParaRPr lang="es-CL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rgbClr val="8080FF"/>
                    </a:solidFill>
                  </a:tcPr>
                </a:tc>
              </a:tr>
            </a:tbl>
          </a:graphicData>
        </a:graphic>
      </p:graphicFrame>
      <p:sp>
        <p:nvSpPr>
          <p:cNvPr id="8" name="7 Rectángulo"/>
          <p:cNvSpPr/>
          <p:nvPr/>
        </p:nvSpPr>
        <p:spPr>
          <a:xfrm>
            <a:off x="6904856" y="8517223"/>
            <a:ext cx="56886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CL" sz="4800" b="1" dirty="0" smtClean="0">
                <a:solidFill>
                  <a:srgbClr val="8080FF"/>
                </a:solidFill>
                <a:latin typeface="Calibri" panose="020F0502020204030204" pitchFamily="34" charset="0"/>
              </a:rPr>
              <a:t>EDIFICACIÓN V </a:t>
            </a:r>
          </a:p>
        </p:txBody>
      </p:sp>
      <p:graphicFrame>
        <p:nvGraphicFramePr>
          <p:cNvPr id="11" name="10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3312551"/>
              </p:ext>
            </p:extLst>
          </p:nvPr>
        </p:nvGraphicFramePr>
        <p:xfrm>
          <a:off x="208112" y="192088"/>
          <a:ext cx="5616624" cy="24384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5616624"/>
              </a:tblGrid>
              <a:tr h="17129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effectLst/>
                        </a:rPr>
                        <a:t>IDENTIFICACIÓN </a:t>
                      </a:r>
                      <a:r>
                        <a:rPr lang="es-ES" sz="1600" dirty="0">
                          <a:effectLst/>
                        </a:rPr>
                        <a:t>DE LA ASIGNATURA </a:t>
                      </a:r>
                      <a:endParaRPr lang="es-CL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rgbClr val="8080FF"/>
                    </a:solidFill>
                  </a:tcPr>
                </a:tc>
              </a:tr>
            </a:tbl>
          </a:graphicData>
        </a:graphic>
      </p:graphicFrame>
      <p:sp>
        <p:nvSpPr>
          <p:cNvPr id="2" name="1 Rectángulo"/>
          <p:cNvSpPr/>
          <p:nvPr/>
        </p:nvSpPr>
        <p:spPr>
          <a:xfrm>
            <a:off x="136104" y="6215745"/>
            <a:ext cx="576064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tabLst>
                <a:tab pos="315595" algn="l"/>
              </a:tabLst>
            </a:pPr>
            <a:r>
              <a:rPr lang="es-ES" sz="900" b="1" u="sng" dirty="0"/>
              <a:t>ABSTRAC</a:t>
            </a:r>
          </a:p>
          <a:p>
            <a:pPr algn="just"/>
            <a:r>
              <a:rPr lang="es-CL" sz="900" dirty="0"/>
              <a:t>La asignatura está destinada a incorporar al alumno </a:t>
            </a:r>
            <a:r>
              <a:rPr lang="es-CL" sz="900" dirty="0" smtClean="0"/>
              <a:t>a los </a:t>
            </a:r>
            <a:r>
              <a:rPr lang="es-CL" sz="900" dirty="0"/>
              <a:t>procesos de diseño y construcción de los </a:t>
            </a:r>
            <a:r>
              <a:rPr lang="es-CL" sz="900" dirty="0" smtClean="0"/>
              <a:t>sistemas hidráulicos</a:t>
            </a:r>
            <a:r>
              <a:rPr lang="es-CL" sz="900" dirty="0"/>
              <a:t>, mecánicos y energéticos de uso </a:t>
            </a:r>
            <a:r>
              <a:rPr lang="es-CL" sz="900" dirty="0" smtClean="0"/>
              <a:t>obligado o </a:t>
            </a:r>
            <a:r>
              <a:rPr lang="es-CL" sz="900" dirty="0"/>
              <a:t>frecuente en edificios y conjuntos urbanos</a:t>
            </a:r>
            <a:r>
              <a:rPr lang="es-CL" sz="900" dirty="0" smtClean="0"/>
              <a:t>, destacando </a:t>
            </a:r>
            <a:r>
              <a:rPr lang="es-CL" sz="900" dirty="0"/>
              <a:t>su relación con la calidad de vida y </a:t>
            </a:r>
            <a:r>
              <a:rPr lang="es-CL" sz="900" dirty="0" smtClean="0"/>
              <a:t>su incidencia </a:t>
            </a:r>
            <a:r>
              <a:rPr lang="es-CL" sz="900" dirty="0"/>
              <a:t>ecológica</a:t>
            </a:r>
            <a:r>
              <a:rPr lang="es-CL" sz="900" dirty="0" smtClean="0"/>
              <a:t>.</a:t>
            </a:r>
          </a:p>
          <a:p>
            <a:pPr algn="just"/>
            <a:endParaRPr lang="es-MX" sz="900" b="1" u="sng" dirty="0"/>
          </a:p>
          <a:p>
            <a:pPr algn="just">
              <a:spcAft>
                <a:spcPts val="0"/>
              </a:spcAft>
              <a:tabLst>
                <a:tab pos="315595" algn="l"/>
              </a:tabLst>
            </a:pPr>
            <a:r>
              <a:rPr lang="es-MX" sz="900" b="1" u="sng" dirty="0"/>
              <a:t>OBJETIVO HABILITANTE</a:t>
            </a:r>
          </a:p>
          <a:p>
            <a:pPr algn="just">
              <a:spcAft>
                <a:spcPts val="0"/>
              </a:spcAft>
              <a:tabLst>
                <a:tab pos="315595" algn="l"/>
              </a:tabLst>
            </a:pPr>
            <a:r>
              <a:rPr lang="es-CL" sz="900" dirty="0"/>
              <a:t>Identificar el material acero, realizando síntesis de información adquirida en clases y/o recolectada de bibliografía y determinar los conceptos esenciales de una arquitectura de acero mediante el estudio de la imagen de una obra arquitectónica específica y </a:t>
            </a:r>
            <a:r>
              <a:rPr lang="es-CL" sz="900" dirty="0" smtClean="0"/>
              <a:t>representativa.</a:t>
            </a:r>
          </a:p>
          <a:p>
            <a:pPr algn="just">
              <a:spcAft>
                <a:spcPts val="0"/>
              </a:spcAft>
              <a:tabLst>
                <a:tab pos="315595" algn="l"/>
              </a:tabLst>
            </a:pPr>
            <a:endParaRPr lang="es-CL" sz="900" dirty="0"/>
          </a:p>
          <a:p>
            <a:pPr algn="just">
              <a:spcAft>
                <a:spcPts val="0"/>
              </a:spcAft>
              <a:tabLst>
                <a:tab pos="315595" algn="l"/>
              </a:tabLst>
            </a:pPr>
            <a:r>
              <a:rPr lang="es-CL" sz="900" dirty="0" smtClean="0"/>
              <a:t>Elaborar </a:t>
            </a:r>
            <a:r>
              <a:rPr lang="es-CL" sz="900" dirty="0"/>
              <a:t>informe de estudio específico de aplicación de un sistema y adjuntar síntesis de procesamiento de catálogos técnicos correspondientes.    </a:t>
            </a:r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467278"/>
              </p:ext>
            </p:extLst>
          </p:nvPr>
        </p:nvGraphicFramePr>
        <p:xfrm>
          <a:off x="208112" y="5128577"/>
          <a:ext cx="5616624" cy="1008112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363116"/>
                <a:gridCol w="3253508"/>
              </a:tblGrid>
              <a:tr h="176340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L" sz="900" dirty="0" smtClean="0">
                          <a:effectLst/>
                        </a:rPr>
                        <a:t>Identificación </a:t>
                      </a:r>
                      <a:r>
                        <a:rPr lang="es-CL" sz="900" dirty="0">
                          <a:effectLst/>
                        </a:rPr>
                        <a:t>del equipo </a:t>
                      </a:r>
                      <a:r>
                        <a:rPr lang="es-CL" sz="900" dirty="0" smtClean="0">
                          <a:effectLst/>
                        </a:rPr>
                        <a:t>docente</a:t>
                      </a: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3308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900" b="1" dirty="0">
                          <a:effectLst/>
                        </a:rPr>
                        <a:t>Nombre</a:t>
                      </a:r>
                      <a:endParaRPr lang="es-CL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900" b="1" dirty="0" smtClean="0">
                          <a:effectLst/>
                        </a:rPr>
                        <a:t>Antecedentes</a:t>
                      </a: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  <a:tr h="23512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CL" sz="900" dirty="0">
                          <a:effectLst/>
                        </a:rPr>
                        <a:t> </a:t>
                      </a: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  <a:tr h="26356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5077693"/>
              </p:ext>
            </p:extLst>
          </p:nvPr>
        </p:nvGraphicFramePr>
        <p:xfrm>
          <a:off x="208112" y="552128"/>
          <a:ext cx="5603531" cy="4104453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257602"/>
                <a:gridCol w="1179001"/>
                <a:gridCol w="1179001"/>
                <a:gridCol w="402825"/>
                <a:gridCol w="720501"/>
                <a:gridCol w="864601"/>
              </a:tblGrid>
              <a:tr h="196385">
                <a:tc gridSpan="6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ANTECEDENTES GENERALES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92771"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Nombre de la Asignatura: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Edificación</a:t>
                      </a:r>
                      <a:r>
                        <a:rPr lang="es-CL" sz="1100" u="none" strike="noStrike" baseline="0" dirty="0" smtClean="0">
                          <a:effectLst/>
                        </a:rPr>
                        <a:t> V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Plan Curricular: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>
                          <a:effectLst/>
                        </a:rPr>
                        <a:t>AR02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</a:tr>
              <a:tr h="265120"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Escuela: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>
                          <a:effectLst/>
                        </a:rPr>
                        <a:t>Arquitectura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Facultad: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>
                          <a:effectLst/>
                        </a:rPr>
                        <a:t>FAUP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</a:tr>
              <a:tr h="196385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Pre-Requisitos: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 smtClean="0">
                          <a:effectLst/>
                        </a:rPr>
                        <a:t>Edificación IV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Código: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 smtClean="0">
                          <a:effectLst/>
                        </a:rPr>
                        <a:t>3392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</a:tr>
              <a:tr h="363313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Ubicación en Plan de Estudios: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Quinto </a:t>
                      </a:r>
                      <a:r>
                        <a:rPr lang="es-CL" sz="1100" u="none" strike="noStrike" dirty="0">
                          <a:effectLst/>
                        </a:rPr>
                        <a:t>Semestre 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>
                          <a:effectLst/>
                        </a:rPr>
                        <a:t>Ciclo Intermedio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96385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Carácter: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Semestral 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Obligatorio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96385">
                <a:tc gridSpan="6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CARGA ACADÉMICA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96385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Créditos: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3 Créditos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>
                          <a:effectLst/>
                        </a:rPr>
                        <a:t>81 hrs. Cronológicas totales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98976"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Tiempo presencial: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>
                          <a:effectLst/>
                        </a:rPr>
                        <a:t>4 hrs. Académicas por semana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Equivalen a 3 </a:t>
                      </a:r>
                      <a:r>
                        <a:rPr lang="es-CL" sz="1100" u="none" strike="noStrike" dirty="0" err="1">
                          <a:effectLst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</a:rPr>
                        <a:t>. Cronológicas por semana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54 </a:t>
                      </a:r>
                      <a:r>
                        <a:rPr lang="es-CL" sz="1100" u="none" strike="noStrike" dirty="0" err="1">
                          <a:effectLst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</a:rPr>
                        <a:t> cronológicas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305963"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Tiempo no presencial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1,5 </a:t>
                      </a:r>
                      <a:r>
                        <a:rPr lang="es-CL" sz="1100" u="none" strike="noStrike" dirty="0" err="1">
                          <a:effectLst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</a:rPr>
                        <a:t>. </a:t>
                      </a:r>
                      <a:r>
                        <a:rPr lang="es-CL" sz="800" u="none" strike="noStrike" dirty="0">
                          <a:effectLst/>
                        </a:rPr>
                        <a:t>Nota: Las horas no presenciales corresponden al tiempo que el alumno dedica a actividades fueras de las programadas académicamente. Por ej. Desarrollo de proyectos, trabajos de investigación, lectura de textos, pesquisa bibliográfica, estudio para pruebas, etc. y en este programa debe garantizarse que no serán excedidas.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>
                          <a:effectLst/>
                        </a:rPr>
                        <a:t>27 hrs. Cronológicas no presenciales por semestre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96385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Vigencia: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 smtClean="0">
                          <a:effectLst/>
                        </a:rPr>
                        <a:t>2012-2014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5304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2744577"/>
              </p:ext>
            </p:extLst>
          </p:nvPr>
        </p:nvGraphicFramePr>
        <p:xfrm>
          <a:off x="208112" y="211648"/>
          <a:ext cx="3096344" cy="910452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0080"/>
                <a:gridCol w="1872208"/>
                <a:gridCol w="504056"/>
              </a:tblGrid>
              <a:tr h="373007">
                <a:tc gridSpan="3">
                  <a:txBody>
                    <a:bodyPr/>
                    <a:lstStyle/>
                    <a:p>
                      <a:pPr algn="just"/>
                      <a:r>
                        <a:rPr lang="es-CL" sz="1800" b="0" dirty="0" smtClean="0">
                          <a:latin typeface="+mn-lt"/>
                          <a:cs typeface="Arial" pitchFamily="34" charset="0"/>
                        </a:rPr>
                        <a:t>CONTENIDOS</a:t>
                      </a:r>
                      <a:endParaRPr lang="es-CL" sz="1800" b="0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rgbClr val="8080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/>
                      <a:endParaRPr lang="es-CL" sz="1800" b="0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rgbClr val="CCCC00"/>
                    </a:solidFill>
                  </a:tcPr>
                </a:tc>
              </a:tr>
              <a:tr h="2075265">
                <a:tc gridSpan="3">
                  <a:txBody>
                    <a:bodyPr/>
                    <a:lstStyle/>
                    <a:p>
                      <a:pPr algn="just"/>
                      <a:r>
                        <a:rPr lang="es-CL" sz="1000" dirty="0" smtClean="0">
                          <a:latin typeface="+mn-lt"/>
                        </a:rPr>
                        <a:t>UNIDAD 1</a:t>
                      </a:r>
                    </a:p>
                    <a:p>
                      <a:pPr algn="just"/>
                      <a:r>
                        <a:rPr lang="es-CL" sz="1000" dirty="0" smtClean="0">
                          <a:latin typeface="+mn-lt"/>
                        </a:rPr>
                        <a:t>ARQUITECTURA</a:t>
                      </a:r>
                      <a:r>
                        <a:rPr lang="es-CL" sz="1000" baseline="0" dirty="0" smtClean="0">
                          <a:latin typeface="+mn-lt"/>
                        </a:rPr>
                        <a:t> E INSTALACIONES</a:t>
                      </a:r>
                    </a:p>
                    <a:p>
                      <a:pPr algn="just"/>
                      <a:endParaRPr lang="es-CL" sz="1000" baseline="0" dirty="0" smtClean="0">
                        <a:latin typeface="+mn-lt"/>
                      </a:endParaRPr>
                    </a:p>
                    <a:p>
                      <a:pPr algn="just"/>
                      <a:r>
                        <a:rPr lang="es-CL" sz="1000" baseline="0" dirty="0" smtClean="0">
                          <a:latin typeface="+mn-lt"/>
                        </a:rPr>
                        <a:t>UNIDAD 2</a:t>
                      </a:r>
                    </a:p>
                    <a:p>
                      <a:pPr algn="just"/>
                      <a:r>
                        <a:rPr lang="es-CL" sz="1000" dirty="0" smtClean="0">
                          <a:latin typeface="+mn-lt"/>
                        </a:rPr>
                        <a:t>INSTALACIONES SANITARIAS</a:t>
                      </a:r>
                    </a:p>
                    <a:p>
                      <a:pPr algn="just"/>
                      <a:endParaRPr lang="es-CL" sz="1000" dirty="0" smtClean="0">
                        <a:latin typeface="+mn-lt"/>
                      </a:endParaRPr>
                    </a:p>
                    <a:p>
                      <a:pPr algn="just"/>
                      <a:r>
                        <a:rPr lang="es-CL" sz="1000" dirty="0" smtClean="0">
                          <a:latin typeface="+mn-lt"/>
                        </a:rPr>
                        <a:t>UNIDAD 3 </a:t>
                      </a:r>
                    </a:p>
                    <a:p>
                      <a:pPr algn="just"/>
                      <a:r>
                        <a:rPr lang="es-CL" sz="1000" dirty="0" smtClean="0">
                          <a:latin typeface="+mn-lt"/>
                        </a:rPr>
                        <a:t>INSTALACIONES ELECTRICAS,</a:t>
                      </a:r>
                      <a:r>
                        <a:rPr lang="es-CL" sz="1000" baseline="0" dirty="0" smtClean="0">
                          <a:latin typeface="+mn-lt"/>
                        </a:rPr>
                        <a:t> DE GAS Y ASCENSORES</a:t>
                      </a:r>
                      <a:endParaRPr lang="es-CL" sz="1000" dirty="0" smtClean="0">
                        <a:latin typeface="+mn-lt"/>
                      </a:endParaRPr>
                    </a:p>
                    <a:p>
                      <a:pPr algn="just"/>
                      <a:r>
                        <a:rPr lang="es-CL" sz="1000" dirty="0" smtClean="0">
                          <a:latin typeface="+mn-lt"/>
                        </a:rPr>
                        <a:t>Características y propiedades técnicas de las instalaciones eléctricas domiciliarias y urbanas de iluminación.</a:t>
                      </a:r>
                    </a:p>
                    <a:p>
                      <a:pPr algn="just"/>
                      <a:r>
                        <a:rPr lang="es-CL" sz="1000" dirty="0" smtClean="0">
                          <a:latin typeface="+mn-lt"/>
                        </a:rPr>
                        <a:t>Instalaciones domiciliarias de gas</a:t>
                      </a:r>
                      <a:r>
                        <a:rPr lang="es-CL" sz="1000" baseline="0" dirty="0" smtClean="0">
                          <a:latin typeface="+mn-lt"/>
                        </a:rPr>
                        <a:t> Y c</a:t>
                      </a:r>
                      <a:r>
                        <a:rPr lang="es-CL" sz="1000" dirty="0" smtClean="0">
                          <a:latin typeface="+mn-lt"/>
                        </a:rPr>
                        <a:t>aracterísticas y funcionamiento de ascensores.</a:t>
                      </a:r>
                    </a:p>
                    <a:p>
                      <a:pPr algn="just"/>
                      <a:endParaRPr lang="es-CL" sz="1000" dirty="0" smtClean="0">
                        <a:latin typeface="+mn-lt"/>
                      </a:endParaRPr>
                    </a:p>
                  </a:txBody>
                  <a:tcP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/>
                      <a:endParaRPr lang="es-CL" sz="1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7049">
                <a:tc gridSpan="3">
                  <a:txBody>
                    <a:bodyPr/>
                    <a:lstStyle/>
                    <a:p>
                      <a:pPr algn="just"/>
                      <a:r>
                        <a:rPr lang="es-CL" sz="1100" dirty="0" smtClean="0">
                          <a:latin typeface="+mn-lt"/>
                          <a:cs typeface="Arial" pitchFamily="34" charset="0"/>
                        </a:rPr>
                        <a:t>FORMULACIÓN</a:t>
                      </a:r>
                      <a:r>
                        <a:rPr lang="es-CL" sz="1100" baseline="0" dirty="0" smtClean="0">
                          <a:latin typeface="+mn-lt"/>
                          <a:cs typeface="Arial" pitchFamily="34" charset="0"/>
                        </a:rPr>
                        <a:t> DE EJERCICIO DE SALIDA</a:t>
                      </a:r>
                    </a:p>
                    <a:p>
                      <a:pPr algn="just"/>
                      <a:endParaRPr lang="es-CL" sz="1100" baseline="0" dirty="0" smtClean="0">
                        <a:latin typeface="+mn-lt"/>
                        <a:cs typeface="Arial" pitchFamily="34" charset="0"/>
                      </a:endParaRPr>
                    </a:p>
                    <a:p>
                      <a:pPr algn="just"/>
                      <a:endParaRPr lang="es-CL" sz="1100" baseline="0" dirty="0" smtClean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/>
                      <a:endParaRPr lang="es-CL" sz="1100" baseline="0" dirty="0" smtClean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64213">
                <a:tc>
                  <a:txBody>
                    <a:bodyPr/>
                    <a:lstStyle/>
                    <a:p>
                      <a:pPr algn="just"/>
                      <a:r>
                        <a:rPr lang="es-CL" sz="1000" b="1" dirty="0" smtClean="0">
                          <a:latin typeface="+mn-lt"/>
                          <a:cs typeface="Arial" pitchFamily="34" charset="0"/>
                        </a:rPr>
                        <a:t>CICLO</a:t>
                      </a:r>
                      <a:endParaRPr lang="es-CL" sz="1000" b="1" dirty="0"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CL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COMPETENCIAS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CL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NIVEL</a:t>
                      </a:r>
                    </a:p>
                  </a:txBody>
                  <a:tcPr/>
                </a:tc>
              </a:tr>
              <a:tr h="121868">
                <a:tc>
                  <a:txBody>
                    <a:bodyPr/>
                    <a:lstStyle/>
                    <a:p>
                      <a:pPr algn="just"/>
                      <a:r>
                        <a:rPr lang="es-CL" sz="800" b="0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INICIAL</a:t>
                      </a:r>
                    </a:p>
                  </a:txBody>
                  <a:tcP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800" dirty="0" smtClean="0">
                          <a:effectLst/>
                          <a:latin typeface="+mn-lt"/>
                        </a:rPr>
                        <a:t>1.1. Determinar condicionantes ambientales y culturales del problema arquitectónico.</a:t>
                      </a:r>
                    </a:p>
                  </a:txBody>
                  <a:tcP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000" b="1" dirty="0" smtClean="0">
                          <a:effectLst/>
                          <a:latin typeface="+mn-lt"/>
                          <a:cs typeface="Arial" pitchFamily="34" charset="0"/>
                        </a:rPr>
                        <a:t>N3</a:t>
                      </a:r>
                    </a:p>
                  </a:txBody>
                  <a:tcPr anchor="ctr">
                    <a:noFill/>
                  </a:tcPr>
                </a:tc>
              </a:tr>
              <a:tr h="162455">
                <a:tc>
                  <a:txBody>
                    <a:bodyPr/>
                    <a:lstStyle/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800" dirty="0" smtClean="0">
                          <a:latin typeface="+mn-lt"/>
                          <a:cs typeface="Arial" pitchFamily="34" charset="0"/>
                        </a:rPr>
                        <a:t>INTERMEDIO</a:t>
                      </a: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236787">
                <a:tc>
                  <a:txBody>
                    <a:bodyPr/>
                    <a:lstStyle/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800" dirty="0" smtClean="0">
                          <a:latin typeface="+mn-lt"/>
                          <a:cs typeface="Arial" pitchFamily="34" charset="0"/>
                        </a:rPr>
                        <a:t>AVANZADO</a:t>
                      </a: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800" dirty="0" smtClean="0">
                          <a:effectLst/>
                          <a:latin typeface="+mn-lt"/>
                        </a:rPr>
                        <a:t>1.4. Formular fundamentos de intervención proyectual desde bases ambientales, sociales, culturales, históricas, patrimoniales, y estéticas del contexto.</a:t>
                      </a:r>
                      <a:endParaRPr lang="es-ES" sz="800" dirty="0" smtClean="0">
                        <a:effectLst/>
                        <a:latin typeface="+mn-lt"/>
                      </a:endParaRPr>
                    </a:p>
                  </a:txBody>
                  <a:tcP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000" b="1" dirty="0" smtClean="0">
                          <a:effectLst/>
                          <a:latin typeface="+mn-lt"/>
                          <a:cs typeface="Arial" pitchFamily="34" charset="0"/>
                        </a:rPr>
                        <a:t>N3</a:t>
                      </a:r>
                    </a:p>
                  </a:txBody>
                  <a:tcPr anchor="ctr">
                    <a:noFill/>
                  </a:tcPr>
                </a:tc>
              </a:tr>
              <a:tr h="121489">
                <a:tc rowSpan="5"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25376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800" dirty="0" smtClean="0">
                          <a:effectLst/>
                          <a:latin typeface="+mn-lt"/>
                        </a:rPr>
                        <a:t>1.5. Concebir formalmente proyectos de Arq. en sus distintos niveles de elaboración espacial y técnica.</a:t>
                      </a:r>
                      <a:endParaRPr kumimoji="0" lang="es-CL" sz="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000" b="1" dirty="0" smtClean="0">
                          <a:effectLst/>
                          <a:latin typeface="+mn-lt"/>
                          <a:cs typeface="Arial" pitchFamily="34" charset="0"/>
                        </a:rPr>
                        <a:t>N3</a:t>
                      </a:r>
                    </a:p>
                  </a:txBody>
                  <a:tcPr anchor="ctr">
                    <a:noFill/>
                  </a:tcPr>
                </a:tc>
              </a:tr>
              <a:tr h="425376">
                <a:tc vMerge="1">
                  <a:txBody>
                    <a:bodyPr/>
                    <a:lstStyle/>
                    <a:p>
                      <a:pPr algn="just"/>
                      <a:endParaRPr lang="es-CL" sz="1100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800" dirty="0" smtClean="0">
                          <a:effectLst/>
                          <a:latin typeface="+mn-lt"/>
                          <a:ea typeface="Times New Roman"/>
                          <a:cs typeface="Arial" pitchFamily="34" charset="0"/>
                        </a:rPr>
                        <a:t>1.6. Producir el expediente técnico del proyecto de arquitectura.</a:t>
                      </a:r>
                      <a:r>
                        <a:rPr lang="es-CL" sz="800" dirty="0" smtClean="0">
                          <a:effectLst/>
                          <a:latin typeface="+mn-lt"/>
                          <a:ea typeface="Times New Roman"/>
                          <a:cs typeface="Arial" pitchFamily="34" charset="0"/>
                        </a:rPr>
                        <a:t> </a:t>
                      </a:r>
                    </a:p>
                    <a:p>
                      <a:pPr marL="0" marR="0" lvl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L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proyectos.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000" b="1" dirty="0" smtClean="0">
                          <a:effectLst/>
                          <a:latin typeface="+mn-lt"/>
                          <a:cs typeface="Arial" pitchFamily="34" charset="0"/>
                        </a:rPr>
                        <a:t>N3</a:t>
                      </a:r>
                    </a:p>
                  </a:txBody>
                  <a:tcPr anchor="ctr">
                    <a:noFill/>
                  </a:tcPr>
                </a:tc>
              </a:tr>
              <a:tr h="425376">
                <a:tc vMerge="1"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800" dirty="0" smtClean="0">
                          <a:effectLst/>
                          <a:latin typeface="+mn-lt"/>
                          <a:ea typeface="Times New Roman"/>
                          <a:cs typeface="Arial" pitchFamily="34" charset="0"/>
                        </a:rPr>
                        <a:t>1.7. Efectuar seguimiento de obra y supervisión constructiva de proyectos.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000" b="1" dirty="0" smtClean="0">
                          <a:effectLst/>
                          <a:latin typeface="+mn-lt"/>
                          <a:cs typeface="Arial" pitchFamily="34" charset="0"/>
                        </a:rPr>
                        <a:t>N3</a:t>
                      </a:r>
                    </a:p>
                  </a:txBody>
                  <a:tcPr anchor="ctr">
                    <a:noFill/>
                  </a:tcPr>
                </a:tc>
              </a:tr>
              <a:tr h="425376">
                <a:tc vMerge="1"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1.10. Comunicar procesos y resultados de diseño.</a:t>
                      </a:r>
                    </a:p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800" dirty="0" smtClean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000" b="1" dirty="0" smtClean="0">
                          <a:effectLst/>
                          <a:latin typeface="+mn-lt"/>
                          <a:cs typeface="Arial" pitchFamily="34" charset="0"/>
                        </a:rPr>
                        <a:t>N3</a:t>
                      </a: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682632" y="8545016"/>
            <a:ext cx="591085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3200" b="1" dirty="0" smtClean="0">
                <a:solidFill>
                  <a:srgbClr val="8080FF"/>
                </a:solidFill>
              </a:rPr>
              <a:t>EJERCICIO DE SALIDA</a:t>
            </a:r>
          </a:p>
          <a:p>
            <a:pPr lvl="0" algn="r"/>
            <a:r>
              <a:rPr lang="es-CL" sz="2000" b="1" dirty="0" smtClean="0">
                <a:solidFill>
                  <a:srgbClr val="8080FF"/>
                </a:solidFill>
              </a:rPr>
              <a:t>INSTALACIONES ELÉCTRICAS, DE GAS Y ASCENSORES</a:t>
            </a:r>
            <a:endParaRPr lang="es-CL" sz="2000" b="1" dirty="0">
              <a:solidFill>
                <a:srgbClr val="8080FF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520480" y="192088"/>
            <a:ext cx="9073008" cy="8352928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O DOCUMENTO DE PROYECTO</a:t>
            </a:r>
            <a:endParaRPr lang="es-C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2600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2728009"/>
              </p:ext>
            </p:extLst>
          </p:nvPr>
        </p:nvGraphicFramePr>
        <p:xfrm>
          <a:off x="208112" y="192088"/>
          <a:ext cx="3096344" cy="920496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96344"/>
              </a:tblGrid>
              <a:tr h="458213">
                <a:tc>
                  <a:txBody>
                    <a:bodyPr/>
                    <a:lstStyle/>
                    <a:p>
                      <a:r>
                        <a:rPr lang="es-CL" sz="1400" b="0" dirty="0" smtClean="0"/>
                        <a:t>LECTURA CRÍTICA ESTUDIANTE RESPECTO DE LA UNIDAD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FF"/>
                    </a:solidFill>
                  </a:tcPr>
                </a:tc>
              </a:tr>
              <a:tr h="3666583">
                <a:tc>
                  <a:txBody>
                    <a:bodyPr/>
                    <a:lstStyle/>
                    <a:p>
                      <a:endParaRPr lang="es-CL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6115">
                <a:tc>
                  <a:txBody>
                    <a:bodyPr/>
                    <a:lstStyle/>
                    <a:p>
                      <a:r>
                        <a:rPr lang="es-CL" sz="1400" b="0" dirty="0" smtClean="0"/>
                        <a:t>REGISTRO</a:t>
                      </a:r>
                      <a:r>
                        <a:rPr lang="es-CL" sz="1400" b="0" baseline="0" dirty="0" smtClean="0"/>
                        <a:t> DEL ESTUDIANTE SOBRE </a:t>
                      </a:r>
                      <a:r>
                        <a:rPr lang="es-CL" sz="1400" b="0" dirty="0" smtClean="0"/>
                        <a:t>OBSERVACIONES DOCENTE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FF"/>
                    </a:solidFill>
                  </a:tcPr>
                </a:tc>
              </a:tr>
              <a:tr h="4484105">
                <a:tc>
                  <a:txBody>
                    <a:bodyPr/>
                    <a:lstStyle/>
                    <a:p>
                      <a:endParaRPr lang="es-CL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3520480" y="192088"/>
            <a:ext cx="9001000" cy="6192688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O DOCUMENTO PRINCIPAL</a:t>
            </a:r>
            <a:endParaRPr lang="es-CL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08709" y="6555152"/>
            <a:ext cx="4404259" cy="285396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O DOCUMENTO SECUNDARIO</a:t>
            </a:r>
            <a:endParaRPr lang="es-CL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117222" y="6555153"/>
            <a:ext cx="4404259" cy="285396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O DOCUMENTO SECUNDARIO</a:t>
            </a:r>
            <a:endParaRPr lang="es-C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1661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448472" y="192088"/>
            <a:ext cx="9073008" cy="9217024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O DOCUMENTO SIGNIFICATIVO</a:t>
            </a:r>
            <a:endParaRPr lang="es-CL" dirty="0">
              <a:solidFill>
                <a:schemeClr val="tx1"/>
              </a:solidFill>
            </a:endParaRPr>
          </a:p>
        </p:txBody>
      </p:sp>
      <p:graphicFrame>
        <p:nvGraphicFramePr>
          <p:cNvPr id="4" name="1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9962390"/>
              </p:ext>
            </p:extLst>
          </p:nvPr>
        </p:nvGraphicFramePr>
        <p:xfrm>
          <a:off x="208112" y="192088"/>
          <a:ext cx="3096345" cy="92170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32247"/>
                <a:gridCol w="864098"/>
              </a:tblGrid>
              <a:tr h="474478">
                <a:tc gridSpan="2">
                  <a:txBody>
                    <a:bodyPr/>
                    <a:lstStyle/>
                    <a:p>
                      <a:r>
                        <a:rPr lang="es-CL" sz="1400" b="0" dirty="0" smtClean="0">
                          <a:latin typeface="+mn-lt"/>
                        </a:rPr>
                        <a:t>DIMENSIONES A</a:t>
                      </a:r>
                      <a:r>
                        <a:rPr lang="es-CL" sz="1400" b="0" baseline="0" dirty="0" smtClean="0">
                          <a:latin typeface="+mn-lt"/>
                        </a:rPr>
                        <a:t> EVALUAR</a:t>
                      </a:r>
                      <a:endParaRPr lang="es-CL" sz="1400" b="0" dirty="0" smtClean="0">
                        <a:latin typeface="+mn-lt"/>
                      </a:endParaRPr>
                    </a:p>
                  </a:txBody>
                  <a:tcPr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8080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7853326">
                <a:tc gridSpan="2">
                  <a:txBody>
                    <a:bodyPr/>
                    <a:lstStyle/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1000" baseline="0" dirty="0" smtClean="0">
                          <a:latin typeface="+mn-lt"/>
                        </a:rPr>
                        <a:t>Instalaciones, programa arquitectónico y sustentabilidad.</a:t>
                      </a: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s-CL" sz="1000" baseline="0" dirty="0" smtClean="0">
                        <a:latin typeface="+mn-lt"/>
                      </a:endParaRP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1000" baseline="0" dirty="0" smtClean="0">
                          <a:latin typeface="+mn-lt"/>
                        </a:rPr>
                        <a:t>Diseño proyecto domiciliario.</a:t>
                      </a: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s-CL" sz="1000" baseline="0" dirty="0" smtClean="0">
                        <a:latin typeface="+mn-lt"/>
                      </a:endParaRP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1000" baseline="0" dirty="0" smtClean="0">
                          <a:latin typeface="+mn-lt"/>
                        </a:rPr>
                        <a:t>La condición técnica de la instalación.</a:t>
                      </a: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s-CL" sz="1000" baseline="0" dirty="0" smtClean="0">
                        <a:latin typeface="+mn-lt"/>
                      </a:endParaRP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1000" baseline="0" dirty="0" smtClean="0">
                          <a:latin typeface="+mn-lt"/>
                        </a:rPr>
                        <a:t>Elaboración de expediente técnico. </a:t>
                      </a:r>
                      <a:endParaRPr lang="es-CL" sz="1000" dirty="0" smtClean="0">
                        <a:latin typeface="+mn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50245">
                <a:tc>
                  <a:txBody>
                    <a:bodyPr/>
                    <a:lstStyle/>
                    <a:p>
                      <a:r>
                        <a:rPr lang="es-CL" sz="1400" dirty="0" smtClean="0">
                          <a:latin typeface="+mn-lt"/>
                        </a:rPr>
                        <a:t>NOTA ULTIMA UNIDAD</a:t>
                      </a:r>
                      <a:endParaRPr lang="es-CL" sz="1400" dirty="0">
                        <a:latin typeface="+mn-lt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L" sz="1000" dirty="0"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975">
                <a:tc>
                  <a:txBody>
                    <a:bodyPr/>
                    <a:lstStyle/>
                    <a:p>
                      <a:r>
                        <a:rPr lang="es-CL" sz="1400" dirty="0" smtClean="0">
                          <a:latin typeface="+mn-lt"/>
                        </a:rPr>
                        <a:t>PROMEDIO</a:t>
                      </a:r>
                      <a:r>
                        <a:rPr lang="es-CL" sz="1400" baseline="0" dirty="0" smtClean="0">
                          <a:latin typeface="+mn-lt"/>
                        </a:rPr>
                        <a:t> FINAL</a:t>
                      </a:r>
                      <a:endParaRPr lang="es-CL" sz="1400" dirty="0">
                        <a:latin typeface="+mn-lt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808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L" sz="1000" dirty="0"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9378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11 Tabla"/>
          <p:cNvGraphicFramePr>
            <a:graphicFrameLocks noGrp="1"/>
          </p:cNvGraphicFramePr>
          <p:nvPr>
            <p:extLst/>
          </p:nvPr>
        </p:nvGraphicFramePr>
        <p:xfrm>
          <a:off x="208112" y="4812729"/>
          <a:ext cx="5616624" cy="24384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5616624"/>
              </a:tblGrid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effectLst/>
                        </a:rPr>
                        <a:t>EQUIPO</a:t>
                      </a:r>
                      <a:r>
                        <a:rPr lang="es-ES" sz="1600" baseline="0" dirty="0" smtClean="0">
                          <a:effectLst/>
                        </a:rPr>
                        <a:t> DOCENTE</a:t>
                      </a:r>
                      <a:endParaRPr lang="es-CL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rgbClr val="8080FF"/>
                    </a:solidFill>
                  </a:tcPr>
                </a:tc>
              </a:tr>
            </a:tbl>
          </a:graphicData>
        </a:graphic>
      </p:graphicFrame>
      <p:sp>
        <p:nvSpPr>
          <p:cNvPr id="8" name="7 Rectángulo"/>
          <p:cNvSpPr/>
          <p:nvPr/>
        </p:nvSpPr>
        <p:spPr>
          <a:xfrm>
            <a:off x="6904856" y="8517223"/>
            <a:ext cx="56886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CL" sz="4800" b="1" dirty="0" smtClean="0">
                <a:solidFill>
                  <a:srgbClr val="8080FF"/>
                </a:solidFill>
                <a:latin typeface="Calibri" panose="020F0502020204030204" pitchFamily="34" charset="0"/>
              </a:rPr>
              <a:t>EDIFICACIÓN VI </a:t>
            </a:r>
          </a:p>
        </p:txBody>
      </p:sp>
      <p:graphicFrame>
        <p:nvGraphicFramePr>
          <p:cNvPr id="11" name="10 Tabla"/>
          <p:cNvGraphicFramePr>
            <a:graphicFrameLocks noGrp="1"/>
          </p:cNvGraphicFramePr>
          <p:nvPr>
            <p:extLst/>
          </p:nvPr>
        </p:nvGraphicFramePr>
        <p:xfrm>
          <a:off x="208112" y="192088"/>
          <a:ext cx="5616624" cy="24384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5616624"/>
              </a:tblGrid>
              <a:tr h="17129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effectLst/>
                        </a:rPr>
                        <a:t>IDENTIFICACIÓN </a:t>
                      </a:r>
                      <a:r>
                        <a:rPr lang="es-ES" sz="1600" dirty="0">
                          <a:effectLst/>
                        </a:rPr>
                        <a:t>DE LA ASIGNATURA </a:t>
                      </a:r>
                      <a:endParaRPr lang="es-CL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rgbClr val="8080FF"/>
                    </a:solidFill>
                  </a:tcPr>
                </a:tc>
              </a:tr>
            </a:tbl>
          </a:graphicData>
        </a:graphic>
      </p:graphicFrame>
      <p:sp>
        <p:nvSpPr>
          <p:cNvPr id="2" name="1 Rectángulo"/>
          <p:cNvSpPr/>
          <p:nvPr/>
        </p:nvSpPr>
        <p:spPr>
          <a:xfrm>
            <a:off x="136104" y="6215745"/>
            <a:ext cx="5760640" cy="24468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tabLst>
                <a:tab pos="315595" algn="l"/>
              </a:tabLst>
            </a:pPr>
            <a:r>
              <a:rPr lang="es-ES" sz="900" b="1" u="sng" dirty="0" smtClean="0"/>
              <a:t>ABSTRACT</a:t>
            </a:r>
            <a:endParaRPr lang="es-ES" sz="900" b="1" u="sng" dirty="0"/>
          </a:p>
          <a:p>
            <a:pPr algn="just"/>
            <a:r>
              <a:rPr lang="es-CL" sz="900" dirty="0"/>
              <a:t>A</a:t>
            </a:r>
            <a:r>
              <a:rPr lang="es-CL" sz="900" dirty="0" smtClean="0"/>
              <a:t>signatura que se </a:t>
            </a:r>
            <a:r>
              <a:rPr lang="es-CL" sz="900" dirty="0"/>
              <a:t>centra en la visión global de los </a:t>
            </a:r>
            <a:r>
              <a:rPr lang="es-CL" sz="900" dirty="0" smtClean="0"/>
              <a:t>sistemas relacionados </a:t>
            </a:r>
            <a:r>
              <a:rPr lang="es-CL" sz="900" dirty="0"/>
              <a:t>con el material hormigón armado, </a:t>
            </a:r>
            <a:r>
              <a:rPr lang="es-CL" sz="900" dirty="0" smtClean="0"/>
              <a:t>como </a:t>
            </a:r>
            <a:r>
              <a:rPr lang="pt-BR" sz="900" dirty="0" smtClean="0"/>
              <a:t>componente </a:t>
            </a:r>
            <a:r>
              <a:rPr lang="pt-BR" sz="900" dirty="0"/>
              <a:t>predominante del edificio </a:t>
            </a:r>
            <a:r>
              <a:rPr lang="pt-BR" sz="900" dirty="0" smtClean="0"/>
              <a:t>arquitectónico </a:t>
            </a:r>
            <a:r>
              <a:rPr lang="es-CL" sz="900" dirty="0" smtClean="0"/>
              <a:t>e </a:t>
            </a:r>
            <a:r>
              <a:rPr lang="es-CL" sz="900" dirty="0"/>
              <a:t>integra los conocimientos de los </a:t>
            </a:r>
            <a:r>
              <a:rPr lang="es-CL" sz="900" dirty="0" smtClean="0"/>
              <a:t>elementos componentes </a:t>
            </a:r>
            <a:r>
              <a:rPr lang="es-CL" sz="900" dirty="0"/>
              <a:t>de los sistemas </a:t>
            </a:r>
            <a:r>
              <a:rPr lang="es-CL" sz="900" dirty="0" smtClean="0"/>
              <a:t>constructivos tradicionales </a:t>
            </a:r>
            <a:r>
              <a:rPr lang="es-CL" sz="900" dirty="0"/>
              <a:t>en dicho material. Asimismo, </a:t>
            </a:r>
            <a:r>
              <a:rPr lang="es-CL" sz="900" dirty="0" smtClean="0"/>
              <a:t>relaciona el </a:t>
            </a:r>
            <a:r>
              <a:rPr lang="es-CL" sz="900" dirty="0"/>
              <a:t>hormigón armado con la solución </a:t>
            </a:r>
            <a:r>
              <a:rPr lang="es-CL" sz="900" dirty="0" smtClean="0"/>
              <a:t>arquitectónica final</a:t>
            </a:r>
            <a:r>
              <a:rPr lang="es-CL" sz="900" dirty="0"/>
              <a:t>, considerando la relación proyecto–construcción</a:t>
            </a:r>
            <a:r>
              <a:rPr lang="es-CL" sz="900" dirty="0" smtClean="0"/>
              <a:t>, expresada </a:t>
            </a:r>
            <a:r>
              <a:rPr lang="es-CL" sz="900" dirty="0"/>
              <a:t>de manera diferente, que dependerá </a:t>
            </a:r>
            <a:r>
              <a:rPr lang="es-CL" sz="900" dirty="0" smtClean="0"/>
              <a:t>del sistema </a:t>
            </a:r>
            <a:r>
              <a:rPr lang="es-CL" sz="900" dirty="0"/>
              <a:t>elegido, dentro de una vasta variedad </a:t>
            </a:r>
            <a:r>
              <a:rPr lang="es-CL" sz="900" dirty="0" smtClean="0"/>
              <a:t>de opciones </a:t>
            </a:r>
            <a:r>
              <a:rPr lang="es-CL" sz="900" dirty="0"/>
              <a:t>que proporciona este material</a:t>
            </a:r>
            <a:r>
              <a:rPr lang="es-CL" sz="900" dirty="0" smtClean="0"/>
              <a:t>.</a:t>
            </a:r>
          </a:p>
          <a:p>
            <a:pPr algn="just"/>
            <a:endParaRPr lang="es-MX" sz="900" b="1" u="sng" dirty="0"/>
          </a:p>
          <a:p>
            <a:pPr algn="just">
              <a:spcAft>
                <a:spcPts val="0"/>
              </a:spcAft>
              <a:tabLst>
                <a:tab pos="315595" algn="l"/>
              </a:tabLst>
            </a:pPr>
            <a:r>
              <a:rPr lang="es-MX" sz="900" b="1" u="sng" dirty="0"/>
              <a:t>OBJETIVO HABILITANTE</a:t>
            </a:r>
          </a:p>
          <a:p>
            <a:pPr algn="just">
              <a:spcAft>
                <a:spcPts val="0"/>
              </a:spcAft>
              <a:tabLst>
                <a:tab pos="315595" algn="l"/>
              </a:tabLst>
            </a:pPr>
            <a:r>
              <a:rPr lang="es-CL" sz="900" dirty="0"/>
              <a:t>Observación de edificios de características formales, estructurales y constructivas diversas, ejecutados en hormigón </a:t>
            </a:r>
            <a:r>
              <a:rPr lang="es-CL" sz="900" dirty="0" smtClean="0"/>
              <a:t>armado.</a:t>
            </a:r>
            <a:r>
              <a:rPr lang="es-CL" sz="900" dirty="0"/>
              <a:t> </a:t>
            </a:r>
            <a:r>
              <a:rPr lang="es-CL" sz="900" dirty="0" smtClean="0"/>
              <a:t>Realización </a:t>
            </a:r>
            <a:r>
              <a:rPr lang="es-CL" sz="900" dirty="0"/>
              <a:t>de estudios de elementos de sistemas constructivos y/o ejercicios reproductivos o de elaboración de modelos, para reconocer las incidencias de sus componentes y/o identificar elementos constructivos y el conjunto de antecedentes técnicos necesarios para su materialización en un proyecto arquitectónico</a:t>
            </a:r>
            <a:r>
              <a:rPr lang="es-CL" sz="900" dirty="0" smtClean="0"/>
              <a:t>.</a:t>
            </a:r>
          </a:p>
          <a:p>
            <a:pPr algn="just">
              <a:spcAft>
                <a:spcPts val="0"/>
              </a:spcAft>
              <a:tabLst>
                <a:tab pos="315595" algn="l"/>
              </a:tabLst>
            </a:pPr>
            <a:endParaRPr lang="es-CL" sz="900" dirty="0"/>
          </a:p>
          <a:p>
            <a:pPr algn="just">
              <a:spcAft>
                <a:spcPts val="0"/>
              </a:spcAft>
              <a:tabLst>
                <a:tab pos="315595" algn="l"/>
              </a:tabLst>
            </a:pPr>
            <a:r>
              <a:rPr lang="es-CL" sz="900" dirty="0"/>
              <a:t>Observar e identificar las distintas etapas de ejecución de una obra de hormigón armado, con vistas a lograr las intenciones arquitectónicas deseadas.</a:t>
            </a:r>
          </a:p>
          <a:p>
            <a:pPr algn="just">
              <a:spcAft>
                <a:spcPts val="0"/>
              </a:spcAft>
              <a:tabLst>
                <a:tab pos="315595" algn="l"/>
              </a:tabLst>
            </a:pPr>
            <a:r>
              <a:rPr lang="es-CL" sz="900" dirty="0"/>
              <a:t>Estudios de temas de tratamiento  de material hormigón armado y/o sistema técnico constructivo más adecuado para la materialización de una propuesta arquitectónica, de acuerdo a sus características funcionales y expresivas</a:t>
            </a:r>
            <a:endParaRPr lang="es-MX" sz="900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079814"/>
              </p:ext>
            </p:extLst>
          </p:nvPr>
        </p:nvGraphicFramePr>
        <p:xfrm>
          <a:off x="208112" y="5128577"/>
          <a:ext cx="5616624" cy="1008112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363116"/>
                <a:gridCol w="3253508"/>
              </a:tblGrid>
              <a:tr h="176340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L" sz="900" dirty="0" smtClean="0">
                          <a:effectLst/>
                        </a:rPr>
                        <a:t>Identificación </a:t>
                      </a:r>
                      <a:r>
                        <a:rPr lang="es-CL" sz="900" dirty="0">
                          <a:effectLst/>
                        </a:rPr>
                        <a:t>del equipo </a:t>
                      </a:r>
                      <a:r>
                        <a:rPr lang="es-CL" sz="900" dirty="0" smtClean="0">
                          <a:effectLst/>
                        </a:rPr>
                        <a:t>docente</a:t>
                      </a: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3308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900" b="1" dirty="0">
                          <a:effectLst/>
                        </a:rPr>
                        <a:t>Nombre</a:t>
                      </a:r>
                      <a:endParaRPr lang="es-CL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900" b="1" dirty="0">
                          <a:effectLst/>
                        </a:rPr>
                        <a:t>Antecedentes </a:t>
                      </a: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  <a:tr h="23512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CL" sz="900" dirty="0">
                          <a:effectLst/>
                        </a:rPr>
                        <a:t> </a:t>
                      </a: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  <a:tr h="26356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0538589"/>
              </p:ext>
            </p:extLst>
          </p:nvPr>
        </p:nvGraphicFramePr>
        <p:xfrm>
          <a:off x="208112" y="552128"/>
          <a:ext cx="5603531" cy="4104453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257602"/>
                <a:gridCol w="1179001"/>
                <a:gridCol w="1179001"/>
                <a:gridCol w="402825"/>
                <a:gridCol w="720501"/>
                <a:gridCol w="864601"/>
              </a:tblGrid>
              <a:tr h="196385">
                <a:tc gridSpan="6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ANTECEDENTES GENERALES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92771"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Nombre de la Asignatura: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Edificación</a:t>
                      </a:r>
                      <a:r>
                        <a:rPr lang="es-CL" sz="1100" u="none" strike="noStrike" baseline="0" dirty="0" smtClean="0">
                          <a:effectLst/>
                        </a:rPr>
                        <a:t> VI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Plan Curricular: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>
                          <a:effectLst/>
                        </a:rPr>
                        <a:t>AR02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</a:tr>
              <a:tr h="265120"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Escuela: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>
                          <a:effectLst/>
                        </a:rPr>
                        <a:t>Arquitectura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Facultad: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>
                          <a:effectLst/>
                        </a:rPr>
                        <a:t>FAUP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</a:tr>
              <a:tr h="196385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Pre-Requisitos: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 smtClean="0">
                          <a:effectLst/>
                        </a:rPr>
                        <a:t>Edificación V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Código: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 smtClean="0">
                          <a:effectLst/>
                        </a:rPr>
                        <a:t>3397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</a:tr>
              <a:tr h="363313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Ubicación en Plan de Estudios: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Sexto </a:t>
                      </a:r>
                      <a:r>
                        <a:rPr lang="es-CL" sz="1100" u="none" strike="noStrike" dirty="0">
                          <a:effectLst/>
                        </a:rPr>
                        <a:t>Semestre 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>
                          <a:effectLst/>
                        </a:rPr>
                        <a:t>Ciclo Intermedio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96385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Carácter: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Semestral 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Obligatorio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96385">
                <a:tc gridSpan="6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CARGA ACADÉMICA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96385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Créditos: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3 Créditos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>
                          <a:effectLst/>
                        </a:rPr>
                        <a:t>81 hrs. Cronológicas totales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98976"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Tiempo presencial: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>
                          <a:effectLst/>
                        </a:rPr>
                        <a:t>4 hrs. Académicas por semana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Equivalen a 3 </a:t>
                      </a:r>
                      <a:r>
                        <a:rPr lang="es-CL" sz="1100" u="none" strike="noStrike" dirty="0" err="1">
                          <a:effectLst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</a:rPr>
                        <a:t>. Cronológicas por semana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54 </a:t>
                      </a:r>
                      <a:r>
                        <a:rPr lang="es-CL" sz="1100" u="none" strike="noStrike" dirty="0" err="1">
                          <a:effectLst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</a:rPr>
                        <a:t> cronológicas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305963"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Tiempo no presencial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1,5 </a:t>
                      </a:r>
                      <a:r>
                        <a:rPr lang="es-CL" sz="1100" u="none" strike="noStrike" dirty="0" err="1">
                          <a:effectLst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</a:rPr>
                        <a:t>. </a:t>
                      </a:r>
                      <a:r>
                        <a:rPr lang="es-CL" sz="800" u="none" strike="noStrike" dirty="0">
                          <a:effectLst/>
                        </a:rPr>
                        <a:t>Nota: Las horas no presenciales corresponden al tiempo que el alumno dedica a actividades fueras de las programadas académicamente. Por ej. Desarrollo de proyectos, trabajos de investigación, lectura de textos, pesquisa bibliográfica, estudio para pruebas, etc. y en este programa debe garantizarse que no serán excedidas.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>
                          <a:effectLst/>
                        </a:rPr>
                        <a:t>27 hrs. Cronológicas no presenciales por semestre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96385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Vigencia: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 smtClean="0">
                          <a:effectLst/>
                        </a:rPr>
                        <a:t>2012-2014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2694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2572740"/>
              </p:ext>
            </p:extLst>
          </p:nvPr>
        </p:nvGraphicFramePr>
        <p:xfrm>
          <a:off x="208112" y="141011"/>
          <a:ext cx="3096344" cy="919609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0080"/>
                <a:gridCol w="1872208"/>
                <a:gridCol w="504056"/>
              </a:tblGrid>
              <a:tr h="373007">
                <a:tc gridSpan="3">
                  <a:txBody>
                    <a:bodyPr/>
                    <a:lstStyle/>
                    <a:p>
                      <a:pPr algn="just"/>
                      <a:r>
                        <a:rPr lang="es-CL" sz="1800" b="0" dirty="0" smtClean="0">
                          <a:latin typeface="+mn-lt"/>
                          <a:cs typeface="Arial" pitchFamily="34" charset="0"/>
                        </a:rPr>
                        <a:t>CONTENIDOS</a:t>
                      </a:r>
                      <a:endParaRPr lang="es-CL" sz="1800" b="0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rgbClr val="8080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/>
                      <a:endParaRPr lang="es-CL" sz="1800" b="0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rgbClr val="CCCC00"/>
                    </a:solidFill>
                  </a:tcPr>
                </a:tc>
              </a:tr>
              <a:tr h="2075265">
                <a:tc gridSpan="3">
                  <a:txBody>
                    <a:bodyPr/>
                    <a:lstStyle/>
                    <a:p>
                      <a:pPr algn="just"/>
                      <a:r>
                        <a:rPr lang="es-C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UNIDAD 1</a:t>
                      </a:r>
                    </a:p>
                    <a:p>
                      <a:pPr algn="just"/>
                      <a:r>
                        <a:rPr lang="es-C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HORMIGON ARMADO, FUNDAMENTOS</a:t>
                      </a:r>
                      <a:r>
                        <a:rPr lang="es-CL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 CARACTERISTICAS</a:t>
                      </a:r>
                    </a:p>
                    <a:p>
                      <a:pPr algn="just"/>
                      <a:endParaRPr lang="es-CL" sz="1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es-C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UNIDAD 2</a:t>
                      </a:r>
                    </a:p>
                    <a:p>
                      <a:pPr algn="just"/>
                      <a:r>
                        <a:rPr lang="es-C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ELABORACION BASICA Y</a:t>
                      </a:r>
                      <a:r>
                        <a:rPr lang="es-CL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FORMAS CONSTRUCTIVO - ESTRUCTURALES</a:t>
                      </a:r>
                      <a:endParaRPr lang="es-CL" sz="1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endParaRPr lang="es-CL" sz="1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es-C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UNIDAD 3</a:t>
                      </a:r>
                      <a:endParaRPr lang="es-CL" sz="1000" dirty="0" smtClean="0">
                        <a:latin typeface="+mn-lt"/>
                      </a:endParaRPr>
                    </a:p>
                    <a:p>
                      <a:pPr algn="just"/>
                      <a:r>
                        <a:rPr lang="es-CL" sz="1000" dirty="0" smtClean="0">
                          <a:latin typeface="+mn-lt"/>
                        </a:rPr>
                        <a:t>EXPRESION ARQUITECTONICA</a:t>
                      </a:r>
                      <a:r>
                        <a:rPr lang="es-CL" sz="1000" baseline="0" dirty="0" smtClean="0">
                          <a:latin typeface="+mn-lt"/>
                        </a:rPr>
                        <a:t> SEGÚN ASPECTOS TECNICOS</a:t>
                      </a:r>
                    </a:p>
                    <a:p>
                      <a:pPr algn="just"/>
                      <a:endParaRPr lang="es-CL" sz="1000" dirty="0" smtClean="0">
                        <a:latin typeface="+mn-lt"/>
                      </a:endParaRPr>
                    </a:p>
                    <a:p>
                      <a:pPr algn="just"/>
                      <a:r>
                        <a:rPr lang="es-CL" sz="1000" dirty="0" smtClean="0">
                          <a:latin typeface="+mn-lt"/>
                        </a:rPr>
                        <a:t>UNIDAD 4</a:t>
                      </a:r>
                    </a:p>
                    <a:p>
                      <a:pPr algn="just"/>
                      <a:r>
                        <a:rPr lang="es-CL" sz="1000" dirty="0" smtClean="0">
                          <a:latin typeface="+mn-lt"/>
                        </a:rPr>
                        <a:t>AVANCES TECNICOS Y SUS USOS ARQUITECTONICOS</a:t>
                      </a:r>
                    </a:p>
                    <a:p>
                      <a:pPr algn="just"/>
                      <a:r>
                        <a:rPr lang="es-CL" sz="1000" dirty="0" smtClean="0">
                          <a:latin typeface="+mn-lt"/>
                        </a:rPr>
                        <a:t>Avances técnicos de los hormigones armados arquitectónicos:</a:t>
                      </a:r>
                      <a:r>
                        <a:rPr lang="es-CL" sz="1000" baseline="0" dirty="0" smtClean="0">
                          <a:latin typeface="+mn-lt"/>
                        </a:rPr>
                        <a:t> </a:t>
                      </a:r>
                      <a:r>
                        <a:rPr lang="es-CL" sz="1000" dirty="0" smtClean="0">
                          <a:latin typeface="+mn-lt"/>
                        </a:rPr>
                        <a:t>En el material, en los procesos y otros avances.</a:t>
                      </a:r>
                    </a:p>
                    <a:p>
                      <a:pPr algn="just"/>
                      <a:endParaRPr lang="es-CL" sz="1000" dirty="0" smtClean="0">
                        <a:latin typeface="+mn-lt"/>
                      </a:endParaRPr>
                    </a:p>
                  </a:txBody>
                  <a:tcP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/>
                      <a:endParaRPr lang="es-CL" sz="1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9017">
                <a:tc gridSpan="3">
                  <a:txBody>
                    <a:bodyPr/>
                    <a:lstStyle/>
                    <a:p>
                      <a:pPr algn="just"/>
                      <a:r>
                        <a:rPr lang="es-CL" sz="1100" dirty="0" smtClean="0">
                          <a:latin typeface="+mn-lt"/>
                          <a:cs typeface="Arial" pitchFamily="34" charset="0"/>
                        </a:rPr>
                        <a:t>FORMULACIÓN</a:t>
                      </a:r>
                      <a:r>
                        <a:rPr lang="es-CL" sz="1100" baseline="0" dirty="0" smtClean="0">
                          <a:latin typeface="+mn-lt"/>
                          <a:cs typeface="Arial" pitchFamily="34" charset="0"/>
                        </a:rPr>
                        <a:t> DE EJERCICIO DE SALIDA</a:t>
                      </a:r>
                    </a:p>
                    <a:p>
                      <a:pPr algn="just"/>
                      <a:endParaRPr lang="es-CL" sz="1100" baseline="0" dirty="0" smtClean="0">
                        <a:latin typeface="+mn-lt"/>
                        <a:cs typeface="Arial" pitchFamily="34" charset="0"/>
                      </a:endParaRPr>
                    </a:p>
                    <a:p>
                      <a:pPr algn="just"/>
                      <a:endParaRPr lang="es-CL" sz="1100" baseline="0" dirty="0" smtClean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/>
                      <a:endParaRPr lang="es-CL" sz="1100" baseline="0" dirty="0" smtClean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64213">
                <a:tc>
                  <a:txBody>
                    <a:bodyPr/>
                    <a:lstStyle/>
                    <a:p>
                      <a:pPr algn="just"/>
                      <a:r>
                        <a:rPr lang="es-CL" sz="1000" b="1" dirty="0" smtClean="0">
                          <a:latin typeface="+mn-lt"/>
                          <a:cs typeface="Arial" pitchFamily="34" charset="0"/>
                        </a:rPr>
                        <a:t>CICLO</a:t>
                      </a:r>
                      <a:endParaRPr lang="es-CL" sz="1000" b="1" dirty="0"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CL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COMPETENCIAS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CL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NIVEL</a:t>
                      </a:r>
                    </a:p>
                  </a:txBody>
                  <a:tcPr/>
                </a:tc>
              </a:tr>
              <a:tr h="121868">
                <a:tc>
                  <a:txBody>
                    <a:bodyPr/>
                    <a:lstStyle/>
                    <a:p>
                      <a:pPr algn="just"/>
                      <a:r>
                        <a:rPr lang="es-CL" sz="800" b="0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INICIAL</a:t>
                      </a:r>
                    </a:p>
                  </a:txBody>
                  <a:tcP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800" dirty="0" smtClean="0">
                          <a:effectLst/>
                          <a:latin typeface="+mn-lt"/>
                        </a:rPr>
                        <a:t>1.1. Determinar condicionantes ambientales y culturales del problema arquitectónico.</a:t>
                      </a:r>
                    </a:p>
                  </a:txBody>
                  <a:tcP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000" b="1" dirty="0" smtClean="0">
                          <a:effectLst/>
                          <a:latin typeface="+mn-lt"/>
                          <a:cs typeface="Arial" pitchFamily="34" charset="0"/>
                        </a:rPr>
                        <a:t>N3</a:t>
                      </a:r>
                    </a:p>
                  </a:txBody>
                  <a:tcPr anchor="ctr">
                    <a:noFill/>
                  </a:tcPr>
                </a:tc>
              </a:tr>
              <a:tr h="162455">
                <a:tc>
                  <a:txBody>
                    <a:bodyPr/>
                    <a:lstStyle/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800" dirty="0" smtClean="0">
                          <a:latin typeface="+mn-lt"/>
                          <a:cs typeface="Arial" pitchFamily="34" charset="0"/>
                        </a:rPr>
                        <a:t>INTERMEDIO</a:t>
                      </a: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236787">
                <a:tc>
                  <a:txBody>
                    <a:bodyPr/>
                    <a:lstStyle/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800" dirty="0" smtClean="0">
                          <a:latin typeface="+mn-lt"/>
                          <a:cs typeface="Arial" pitchFamily="34" charset="0"/>
                        </a:rPr>
                        <a:t>AVANZADO</a:t>
                      </a: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800" dirty="0" smtClean="0">
                          <a:effectLst/>
                          <a:latin typeface="+mn-lt"/>
                        </a:rPr>
                        <a:t>1.4. Formular fundamentos de intervención proyectual desde bases ambientales, sociales, culturales, históricas, patrimoniales, y estéticas del contexto.</a:t>
                      </a:r>
                      <a:endParaRPr lang="es-ES" sz="800" dirty="0" smtClean="0">
                        <a:effectLst/>
                        <a:latin typeface="+mn-lt"/>
                      </a:endParaRPr>
                    </a:p>
                  </a:txBody>
                  <a:tcP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000" b="1" dirty="0" smtClean="0">
                          <a:effectLst/>
                          <a:latin typeface="+mn-lt"/>
                          <a:cs typeface="Arial" pitchFamily="34" charset="0"/>
                        </a:rPr>
                        <a:t>N3</a:t>
                      </a:r>
                    </a:p>
                  </a:txBody>
                  <a:tcPr anchor="ctr">
                    <a:noFill/>
                  </a:tcPr>
                </a:tc>
              </a:tr>
              <a:tr h="121489">
                <a:tc rowSpan="5"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25376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800" dirty="0" smtClean="0">
                          <a:effectLst/>
                          <a:latin typeface="+mn-lt"/>
                        </a:rPr>
                        <a:t>1.5. Concebir formalmente proyectos de Arq. en sus distintos niveles de elaboración espacial y técnica.</a:t>
                      </a:r>
                      <a:endParaRPr kumimoji="0" lang="es-CL" sz="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000" b="1" dirty="0" smtClean="0">
                          <a:effectLst/>
                          <a:latin typeface="+mn-lt"/>
                          <a:cs typeface="Arial" pitchFamily="34" charset="0"/>
                        </a:rPr>
                        <a:t>N3</a:t>
                      </a:r>
                    </a:p>
                  </a:txBody>
                  <a:tcPr anchor="ctr">
                    <a:noFill/>
                  </a:tcPr>
                </a:tc>
              </a:tr>
              <a:tr h="425376">
                <a:tc vMerge="1">
                  <a:txBody>
                    <a:bodyPr/>
                    <a:lstStyle/>
                    <a:p>
                      <a:pPr algn="just"/>
                      <a:endParaRPr lang="es-CL" sz="1100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800" dirty="0" smtClean="0">
                          <a:effectLst/>
                          <a:latin typeface="+mn-lt"/>
                          <a:ea typeface="Times New Roman"/>
                          <a:cs typeface="Arial" pitchFamily="34" charset="0"/>
                        </a:rPr>
                        <a:t>1.6. Producir el expediente técnico del proyecto de arquitectura.</a:t>
                      </a:r>
                      <a:r>
                        <a:rPr lang="es-CL" sz="800" dirty="0" smtClean="0">
                          <a:effectLst/>
                          <a:latin typeface="+mn-lt"/>
                          <a:ea typeface="Times New Roman"/>
                          <a:cs typeface="Arial" pitchFamily="34" charset="0"/>
                        </a:rPr>
                        <a:t> </a:t>
                      </a:r>
                    </a:p>
                    <a:p>
                      <a:pPr marL="0" marR="0" lvl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L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proyectos.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000" b="1" dirty="0" smtClean="0">
                          <a:effectLst/>
                          <a:latin typeface="+mn-lt"/>
                          <a:cs typeface="Arial" pitchFamily="34" charset="0"/>
                        </a:rPr>
                        <a:t>N2</a:t>
                      </a:r>
                    </a:p>
                  </a:txBody>
                  <a:tcPr anchor="ctr">
                    <a:noFill/>
                  </a:tcPr>
                </a:tc>
              </a:tr>
              <a:tr h="425376">
                <a:tc vMerge="1"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800" dirty="0" smtClean="0">
                          <a:effectLst/>
                          <a:latin typeface="+mn-lt"/>
                          <a:ea typeface="Times New Roman"/>
                          <a:cs typeface="Arial" pitchFamily="34" charset="0"/>
                        </a:rPr>
                        <a:t>1.7. Efectuar seguimiento de obra y supervisión constructiva de proyectos.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000" b="1" dirty="0" smtClean="0">
                          <a:effectLst/>
                          <a:latin typeface="+mn-lt"/>
                          <a:cs typeface="Arial" pitchFamily="34" charset="0"/>
                        </a:rPr>
                        <a:t>N2</a:t>
                      </a:r>
                    </a:p>
                  </a:txBody>
                  <a:tcPr anchor="ctr">
                    <a:noFill/>
                  </a:tcPr>
                </a:tc>
              </a:tr>
              <a:tr h="425376">
                <a:tc vMerge="1"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1.10. Comunicar procesos y resultados de diseño.</a:t>
                      </a:r>
                    </a:p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800" dirty="0" smtClean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000" b="1" dirty="0" smtClean="0">
                          <a:effectLst/>
                          <a:latin typeface="+mn-lt"/>
                          <a:cs typeface="Arial" pitchFamily="34" charset="0"/>
                        </a:rPr>
                        <a:t>N3</a:t>
                      </a: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682632" y="8545016"/>
            <a:ext cx="591085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3200" b="1" dirty="0" smtClean="0">
                <a:solidFill>
                  <a:srgbClr val="8080FF"/>
                </a:solidFill>
              </a:rPr>
              <a:t>EJERCICIO DE SALIDA</a:t>
            </a:r>
          </a:p>
          <a:p>
            <a:pPr lvl="0" algn="r"/>
            <a:r>
              <a:rPr lang="es-CL" sz="2000" b="1" dirty="0">
                <a:solidFill>
                  <a:srgbClr val="CC00CC"/>
                </a:solidFill>
              </a:rPr>
              <a:t> </a:t>
            </a:r>
            <a:r>
              <a:rPr lang="es-CL" sz="2000" b="1" dirty="0" smtClean="0">
                <a:solidFill>
                  <a:srgbClr val="8080FF"/>
                </a:solidFill>
              </a:rPr>
              <a:t>AVANCES TÉCNICOS Y SUS USOS ARQUITECTÓNICOS</a:t>
            </a:r>
            <a:endParaRPr lang="es-CL" sz="2000" b="1" dirty="0">
              <a:solidFill>
                <a:srgbClr val="8080FF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520480" y="192088"/>
            <a:ext cx="9073008" cy="8352928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O DOCUMENTO DE PROYECTO</a:t>
            </a:r>
            <a:endParaRPr lang="es-C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2093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1 Tabla"/>
          <p:cNvGraphicFramePr>
            <a:graphicFrameLocks noGrp="1"/>
          </p:cNvGraphicFramePr>
          <p:nvPr>
            <p:extLst/>
          </p:nvPr>
        </p:nvGraphicFramePr>
        <p:xfrm>
          <a:off x="208112" y="192088"/>
          <a:ext cx="3096344" cy="920496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96344"/>
              </a:tblGrid>
              <a:tr h="458213">
                <a:tc>
                  <a:txBody>
                    <a:bodyPr/>
                    <a:lstStyle/>
                    <a:p>
                      <a:r>
                        <a:rPr lang="es-CL" sz="1400" b="0" dirty="0" smtClean="0"/>
                        <a:t>LECTURA CRÍTICA ESTUDIANTE RESPECTO DE LA UNIDAD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FF"/>
                    </a:solidFill>
                  </a:tcPr>
                </a:tc>
              </a:tr>
              <a:tr h="3666583">
                <a:tc>
                  <a:txBody>
                    <a:bodyPr/>
                    <a:lstStyle/>
                    <a:p>
                      <a:endParaRPr lang="es-CL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6115">
                <a:tc>
                  <a:txBody>
                    <a:bodyPr/>
                    <a:lstStyle/>
                    <a:p>
                      <a:r>
                        <a:rPr lang="es-CL" sz="1400" b="0" dirty="0" smtClean="0"/>
                        <a:t>REGISTRO</a:t>
                      </a:r>
                      <a:r>
                        <a:rPr lang="es-CL" sz="1400" b="0" baseline="0" dirty="0" smtClean="0"/>
                        <a:t> DEL ESTUDIANTE SOBRE </a:t>
                      </a:r>
                      <a:r>
                        <a:rPr lang="es-CL" sz="1400" b="0" dirty="0" smtClean="0"/>
                        <a:t>OBSERVACIONES DOCENTE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FF"/>
                    </a:solidFill>
                  </a:tcPr>
                </a:tc>
              </a:tr>
              <a:tr h="4484105">
                <a:tc>
                  <a:txBody>
                    <a:bodyPr/>
                    <a:lstStyle/>
                    <a:p>
                      <a:endParaRPr lang="es-CL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3520480" y="192088"/>
            <a:ext cx="9001000" cy="6192688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O DOCUMENTO PRINCIPAL</a:t>
            </a:r>
            <a:endParaRPr lang="es-CL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08709" y="6555152"/>
            <a:ext cx="4404259" cy="285396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O DOCUMENTO SECUNDARIO</a:t>
            </a:r>
            <a:endParaRPr lang="es-CL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117222" y="6555153"/>
            <a:ext cx="4404259" cy="285396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O DOCUMENTO SECUNDARIO</a:t>
            </a:r>
            <a:endParaRPr lang="es-C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0776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448472" y="192088"/>
            <a:ext cx="9073008" cy="9217024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O DOCUMENTO SIGNIFICATIVA</a:t>
            </a:r>
            <a:endParaRPr lang="es-CL" dirty="0">
              <a:solidFill>
                <a:schemeClr val="tx1"/>
              </a:solidFill>
            </a:endParaRPr>
          </a:p>
        </p:txBody>
      </p:sp>
      <p:graphicFrame>
        <p:nvGraphicFramePr>
          <p:cNvPr id="5" name="1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5563856"/>
              </p:ext>
            </p:extLst>
          </p:nvPr>
        </p:nvGraphicFramePr>
        <p:xfrm>
          <a:off x="208112" y="192088"/>
          <a:ext cx="3096345" cy="92170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32247"/>
                <a:gridCol w="864098"/>
              </a:tblGrid>
              <a:tr h="474478">
                <a:tc gridSpan="2">
                  <a:txBody>
                    <a:bodyPr/>
                    <a:lstStyle/>
                    <a:p>
                      <a:r>
                        <a:rPr lang="es-CL" sz="1400" b="0" dirty="0" smtClean="0">
                          <a:latin typeface="+mn-lt"/>
                        </a:rPr>
                        <a:t>DIMENSIONES A</a:t>
                      </a:r>
                      <a:r>
                        <a:rPr lang="es-CL" sz="1400" b="0" baseline="0" dirty="0" smtClean="0">
                          <a:latin typeface="+mn-lt"/>
                        </a:rPr>
                        <a:t> EVALUAR</a:t>
                      </a:r>
                      <a:endParaRPr lang="es-CL" sz="1400" b="0" dirty="0" smtClean="0">
                        <a:latin typeface="+mn-lt"/>
                      </a:endParaRPr>
                    </a:p>
                  </a:txBody>
                  <a:tcPr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8080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7853326">
                <a:tc gridSpan="2">
                  <a:txBody>
                    <a:bodyPr/>
                    <a:lstStyle/>
                    <a:p>
                      <a:pPr marL="171450" marR="0" lvl="0" indent="-171450" algn="l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1000" dirty="0" smtClean="0">
                          <a:latin typeface="+mn-lt"/>
                        </a:rPr>
                        <a:t>Materialidad</a:t>
                      </a:r>
                      <a:r>
                        <a:rPr lang="es-CL" sz="1000" baseline="0" dirty="0" smtClean="0">
                          <a:latin typeface="+mn-lt"/>
                        </a:rPr>
                        <a:t> y condiciones ambientales.</a:t>
                      </a:r>
                    </a:p>
                    <a:p>
                      <a:pPr marL="171450" marR="0" lvl="0" indent="-171450" algn="l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s-CL" sz="1000" baseline="0" dirty="0" smtClean="0">
                        <a:latin typeface="+mn-lt"/>
                      </a:endParaRPr>
                    </a:p>
                    <a:p>
                      <a:pPr marL="171450" marR="0" lvl="0" indent="-171450" algn="l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1000" baseline="0" dirty="0" smtClean="0">
                          <a:latin typeface="+mn-lt"/>
                        </a:rPr>
                        <a:t>Materialidad H.A y requerimientos programáticos.</a:t>
                      </a:r>
                    </a:p>
                    <a:p>
                      <a:pPr marL="171450" marR="0" lvl="0" indent="-171450" algn="l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s-CL" sz="1000" baseline="0" dirty="0" smtClean="0">
                        <a:latin typeface="+mn-lt"/>
                      </a:endParaRPr>
                    </a:p>
                    <a:p>
                      <a:pPr marL="171450" marR="0" lvl="0" indent="-171450" algn="l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1000" baseline="0" dirty="0" smtClean="0">
                          <a:latin typeface="+mn-lt"/>
                        </a:rPr>
                        <a:t>Diagnósticos y estrategias, forma y materialización en H.A.</a:t>
                      </a:r>
                    </a:p>
                    <a:p>
                      <a:pPr marL="171450" marR="0" lvl="0" indent="-171450" algn="l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s-CL" sz="1000" baseline="0" dirty="0" smtClean="0">
                        <a:latin typeface="+mn-lt"/>
                      </a:endParaRPr>
                    </a:p>
                    <a:p>
                      <a:pPr marL="171450" marR="0" lvl="0" indent="-171450" algn="l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1000" baseline="0" dirty="0" smtClean="0">
                          <a:latin typeface="+mn-lt"/>
                        </a:rPr>
                        <a:t>Comunicar resultados del proceso de diseño.</a:t>
                      </a:r>
                    </a:p>
                    <a:p>
                      <a:pPr marL="171450" marR="0" lvl="0" indent="-171450" algn="l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s-CL" sz="1000" baseline="0" dirty="0" smtClean="0">
                        <a:latin typeface="+mn-lt"/>
                      </a:endParaRPr>
                    </a:p>
                    <a:p>
                      <a:pPr marL="171450" marR="0" lvl="0" indent="-171450" algn="l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1000" baseline="0" dirty="0" smtClean="0">
                          <a:latin typeface="+mn-lt"/>
                        </a:rPr>
                        <a:t>Sistematización de procesos.</a:t>
                      </a:r>
                    </a:p>
                    <a:p>
                      <a:pPr marL="171450" marR="0" lvl="0" indent="-171450" algn="l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s-CL" sz="1000" baseline="0" dirty="0" smtClean="0">
                        <a:latin typeface="+mn-lt"/>
                      </a:endParaRPr>
                    </a:p>
                    <a:p>
                      <a:pPr marL="171450" marR="0" lvl="0" indent="-171450" algn="l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1000" baseline="0" dirty="0" smtClean="0">
                          <a:latin typeface="+mn-lt"/>
                        </a:rPr>
                        <a:t>Elaboración de expedientes técnicos.</a:t>
                      </a:r>
                      <a:endParaRPr lang="es-CL" sz="1000" dirty="0" smtClean="0">
                        <a:latin typeface="+mn-lt"/>
                      </a:endParaRPr>
                    </a:p>
                    <a:p>
                      <a:pPr marL="0" marR="0" lvl="0" indent="0" algn="l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L" sz="1000" dirty="0">
                        <a:latin typeface="+mn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50245">
                <a:tc>
                  <a:txBody>
                    <a:bodyPr/>
                    <a:lstStyle/>
                    <a:p>
                      <a:r>
                        <a:rPr lang="es-CL" sz="1400" dirty="0" smtClean="0">
                          <a:latin typeface="+mn-lt"/>
                        </a:rPr>
                        <a:t>NOTA ULTIMA UNIDAD</a:t>
                      </a:r>
                      <a:endParaRPr lang="es-CL" sz="1400" dirty="0">
                        <a:latin typeface="+mn-lt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L" sz="1000" dirty="0"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975">
                <a:tc>
                  <a:txBody>
                    <a:bodyPr/>
                    <a:lstStyle/>
                    <a:p>
                      <a:r>
                        <a:rPr lang="es-CL" sz="1400" dirty="0" smtClean="0">
                          <a:latin typeface="+mn-lt"/>
                        </a:rPr>
                        <a:t>PROMEDIO FINAL</a:t>
                      </a:r>
                      <a:endParaRPr lang="es-CL" sz="1400" dirty="0">
                        <a:latin typeface="+mn-lt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808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L" sz="1000" dirty="0"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0459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11 Tabla"/>
          <p:cNvGraphicFramePr>
            <a:graphicFrameLocks noGrp="1"/>
          </p:cNvGraphicFramePr>
          <p:nvPr>
            <p:extLst/>
          </p:nvPr>
        </p:nvGraphicFramePr>
        <p:xfrm>
          <a:off x="208112" y="4812729"/>
          <a:ext cx="5616624" cy="24384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5616624"/>
              </a:tblGrid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effectLst/>
                        </a:rPr>
                        <a:t>EQUIPO</a:t>
                      </a:r>
                      <a:r>
                        <a:rPr lang="es-ES" sz="1600" baseline="0" dirty="0" smtClean="0">
                          <a:effectLst/>
                        </a:rPr>
                        <a:t> DOCENTE</a:t>
                      </a:r>
                      <a:endParaRPr lang="es-CL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rgbClr val="8080FF"/>
                    </a:solidFill>
                  </a:tcPr>
                </a:tc>
              </a:tr>
            </a:tbl>
          </a:graphicData>
        </a:graphic>
      </p:graphicFrame>
      <p:sp>
        <p:nvSpPr>
          <p:cNvPr id="8" name="7 Rectángulo"/>
          <p:cNvSpPr/>
          <p:nvPr/>
        </p:nvSpPr>
        <p:spPr>
          <a:xfrm>
            <a:off x="6904856" y="8517223"/>
            <a:ext cx="56886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CL" sz="4800" b="1" dirty="0" smtClean="0">
                <a:solidFill>
                  <a:srgbClr val="8080FF"/>
                </a:solidFill>
                <a:latin typeface="Calibri" panose="020F0502020204030204" pitchFamily="34" charset="0"/>
              </a:rPr>
              <a:t>EDIFICACION III </a:t>
            </a:r>
          </a:p>
        </p:txBody>
      </p:sp>
      <p:graphicFrame>
        <p:nvGraphicFramePr>
          <p:cNvPr id="11" name="10 Tabla"/>
          <p:cNvGraphicFramePr>
            <a:graphicFrameLocks noGrp="1"/>
          </p:cNvGraphicFramePr>
          <p:nvPr>
            <p:extLst/>
          </p:nvPr>
        </p:nvGraphicFramePr>
        <p:xfrm>
          <a:off x="208112" y="192088"/>
          <a:ext cx="5616624" cy="24384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5616624"/>
              </a:tblGrid>
              <a:tr h="17129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effectLst/>
                        </a:rPr>
                        <a:t>IDENTIFICACIÓN </a:t>
                      </a:r>
                      <a:r>
                        <a:rPr lang="es-ES" sz="1600" dirty="0">
                          <a:effectLst/>
                        </a:rPr>
                        <a:t>DE LA ASIGNATURA </a:t>
                      </a:r>
                      <a:endParaRPr lang="es-CL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rgbClr val="8080FF"/>
                    </a:solidFill>
                  </a:tcPr>
                </a:tc>
              </a:tr>
            </a:tbl>
          </a:graphicData>
        </a:graphic>
      </p:graphicFrame>
      <p:sp>
        <p:nvSpPr>
          <p:cNvPr id="2" name="1 Rectángulo"/>
          <p:cNvSpPr/>
          <p:nvPr/>
        </p:nvSpPr>
        <p:spPr>
          <a:xfrm>
            <a:off x="136104" y="6215745"/>
            <a:ext cx="5760640" cy="18928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tabLst>
                <a:tab pos="315595" algn="l"/>
              </a:tabLst>
            </a:pPr>
            <a:r>
              <a:rPr lang="es-ES" sz="900" b="1" u="sng" dirty="0" smtClean="0">
                <a:cs typeface="Arial" pitchFamily="34" charset="0"/>
              </a:rPr>
              <a:t>ABSTRACT</a:t>
            </a:r>
          </a:p>
          <a:p>
            <a:pPr algn="just"/>
            <a:r>
              <a:rPr lang="es-CL" sz="900" dirty="0"/>
              <a:t>La asignatura está dirigida a incorporar al alumno </a:t>
            </a:r>
            <a:r>
              <a:rPr lang="es-CL" sz="900" dirty="0" smtClean="0"/>
              <a:t>en el </a:t>
            </a:r>
            <a:r>
              <a:rPr lang="es-CL" sz="900" dirty="0"/>
              <a:t>desarrollo de las obras de albañilería y madera, </a:t>
            </a:r>
            <a:r>
              <a:rPr lang="es-CL" sz="900" dirty="0" smtClean="0"/>
              <a:t>en los </a:t>
            </a:r>
            <a:r>
              <a:rPr lang="es-CL" sz="900" dirty="0"/>
              <a:t>distintos materiales, sistemas constructivos y </a:t>
            </a:r>
            <a:r>
              <a:rPr lang="es-CL" sz="900" dirty="0" smtClean="0"/>
              <a:t>sus procesos </a:t>
            </a:r>
            <a:r>
              <a:rPr lang="es-CL" sz="900" dirty="0"/>
              <a:t>de ejecución, destacando su </a:t>
            </a:r>
            <a:r>
              <a:rPr lang="es-CL" sz="900" dirty="0" smtClean="0"/>
              <a:t>expresión arquitectónica </a:t>
            </a:r>
            <a:r>
              <a:rPr lang="es-CL" sz="900" dirty="0"/>
              <a:t>actual e histórica. La teoría </a:t>
            </a:r>
            <a:r>
              <a:rPr lang="es-CL" sz="900" dirty="0" smtClean="0"/>
              <a:t>es reforzada </a:t>
            </a:r>
            <a:r>
              <a:rPr lang="es-CL" sz="900" dirty="0"/>
              <a:t>con proyectos: planos y tridimensionales</a:t>
            </a:r>
            <a:r>
              <a:rPr lang="es-CL" sz="900" dirty="0" smtClean="0"/>
              <a:t>, complementando </a:t>
            </a:r>
            <a:r>
              <a:rPr lang="es-CL" sz="900" dirty="0"/>
              <a:t>con visitas a obras y </a:t>
            </a:r>
            <a:r>
              <a:rPr lang="es-CL" sz="900" dirty="0" smtClean="0"/>
              <a:t>elementos visuales </a:t>
            </a:r>
            <a:r>
              <a:rPr lang="es-CL" sz="900" dirty="0"/>
              <a:t>que lo acerquen a la materialización</a:t>
            </a:r>
            <a:r>
              <a:rPr lang="es-CL" sz="900" dirty="0" smtClean="0"/>
              <a:t>.</a:t>
            </a:r>
          </a:p>
          <a:p>
            <a:pPr algn="just"/>
            <a:endParaRPr lang="es-MX" sz="900" dirty="0" smtClean="0">
              <a:cs typeface="Arial" pitchFamily="34" charset="0"/>
            </a:endParaRPr>
          </a:p>
          <a:p>
            <a:pPr algn="just">
              <a:spcAft>
                <a:spcPts val="0"/>
              </a:spcAft>
              <a:tabLst>
                <a:tab pos="315595" algn="l"/>
              </a:tabLst>
            </a:pPr>
            <a:r>
              <a:rPr lang="es-MX" sz="900" b="1" u="sng" dirty="0" smtClean="0">
                <a:cs typeface="Arial" pitchFamily="34" charset="0"/>
              </a:rPr>
              <a:t>OBJETIVO HABILITANTE</a:t>
            </a:r>
          </a:p>
          <a:p>
            <a:pPr algn="just">
              <a:spcAft>
                <a:spcPts val="0"/>
              </a:spcAft>
              <a:tabLst>
                <a:tab pos="315595" algn="l"/>
              </a:tabLst>
            </a:pPr>
            <a:r>
              <a:rPr lang="es-CL" sz="900" dirty="0">
                <a:cs typeface="Arial" pitchFamily="34" charset="0"/>
              </a:rPr>
              <a:t>Reconocer diferentes opciones de materialización, para los componentes del </a:t>
            </a:r>
            <a:r>
              <a:rPr lang="es-CL" sz="900" dirty="0" smtClean="0">
                <a:cs typeface="Arial" pitchFamily="34" charset="0"/>
              </a:rPr>
              <a:t>proyecto y diferenciar </a:t>
            </a:r>
            <a:r>
              <a:rPr lang="es-CL" sz="900" dirty="0">
                <a:cs typeface="Arial" pitchFamily="34" charset="0"/>
              </a:rPr>
              <a:t>los diversos materiales que constituyen la obra edificada.</a:t>
            </a:r>
          </a:p>
          <a:p>
            <a:pPr algn="just">
              <a:spcAft>
                <a:spcPts val="0"/>
              </a:spcAft>
              <a:tabLst>
                <a:tab pos="315595" algn="l"/>
              </a:tabLst>
            </a:pPr>
            <a:endParaRPr lang="es-CL" sz="900" dirty="0" smtClean="0">
              <a:cs typeface="Arial" pitchFamily="34" charset="0"/>
            </a:endParaRPr>
          </a:p>
          <a:p>
            <a:pPr algn="just">
              <a:spcAft>
                <a:spcPts val="0"/>
              </a:spcAft>
              <a:tabLst>
                <a:tab pos="315595" algn="l"/>
              </a:tabLst>
            </a:pPr>
            <a:r>
              <a:rPr lang="es-CL" sz="900" dirty="0" smtClean="0">
                <a:cs typeface="Arial" pitchFamily="34" charset="0"/>
              </a:rPr>
              <a:t>Desarrollar </a:t>
            </a:r>
            <a:r>
              <a:rPr lang="es-CL" sz="900" dirty="0">
                <a:cs typeface="Arial" pitchFamily="34" charset="0"/>
              </a:rPr>
              <a:t>integralmente un proyecto en albañilería con resolución estructural y </a:t>
            </a:r>
            <a:r>
              <a:rPr lang="es-CL" sz="900" dirty="0" smtClean="0">
                <a:cs typeface="Arial" pitchFamily="34" charset="0"/>
              </a:rPr>
              <a:t>constructiva. Diseñar </a:t>
            </a:r>
            <a:r>
              <a:rPr lang="es-CL" sz="900" dirty="0">
                <a:cs typeface="Arial" pitchFamily="34" charset="0"/>
              </a:rPr>
              <a:t>integralmente el conjunto de soluciones constructivas de un proyecto, de elaboración personal, en carpintería metálica o de madera. </a:t>
            </a:r>
            <a:endParaRPr lang="es-MX" sz="900" dirty="0">
              <a:cs typeface="Arial" pitchFamily="34" charset="0"/>
            </a:endParaRPr>
          </a:p>
          <a:p>
            <a:pPr algn="just">
              <a:spcAft>
                <a:spcPts val="0"/>
              </a:spcAft>
              <a:tabLst>
                <a:tab pos="315595" algn="l"/>
              </a:tabLst>
            </a:pPr>
            <a:endParaRPr lang="es-MX" sz="900" u="sng" dirty="0" smtClean="0">
              <a:cs typeface="Arial" pitchFamily="34" charset="0"/>
            </a:endParaRPr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6842889"/>
              </p:ext>
            </p:extLst>
          </p:nvPr>
        </p:nvGraphicFramePr>
        <p:xfrm>
          <a:off x="208112" y="5128577"/>
          <a:ext cx="5616624" cy="1008112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363116"/>
                <a:gridCol w="3253508"/>
              </a:tblGrid>
              <a:tr h="176340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L" sz="900" dirty="0" smtClean="0">
                          <a:effectLst/>
                        </a:rPr>
                        <a:t>Identificación </a:t>
                      </a:r>
                      <a:r>
                        <a:rPr lang="es-CL" sz="900" dirty="0">
                          <a:effectLst/>
                        </a:rPr>
                        <a:t>del equipo docente </a:t>
                      </a: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330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 b="1" dirty="0">
                          <a:effectLst/>
                        </a:rPr>
                        <a:t>Nombre</a:t>
                      </a:r>
                      <a:endParaRPr lang="es-CL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 b="1" dirty="0">
                          <a:effectLst/>
                        </a:rPr>
                        <a:t>Antecedentes </a:t>
                      </a:r>
                      <a:endParaRPr lang="es-CL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  <a:tr h="2351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L" sz="900" dirty="0">
                          <a:effectLst/>
                        </a:rPr>
                        <a:t> </a:t>
                      </a: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  <a:tr h="2635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6883893"/>
              </p:ext>
            </p:extLst>
          </p:nvPr>
        </p:nvGraphicFramePr>
        <p:xfrm>
          <a:off x="208112" y="552128"/>
          <a:ext cx="5603531" cy="4104453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257602"/>
                <a:gridCol w="1179001"/>
                <a:gridCol w="1179001"/>
                <a:gridCol w="402825"/>
                <a:gridCol w="720501"/>
                <a:gridCol w="864601"/>
              </a:tblGrid>
              <a:tr h="196385">
                <a:tc gridSpan="6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  <a:latin typeface="+mn-lt"/>
                        </a:rPr>
                        <a:t>ANTECEDENTES GENERALES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92771"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  <a:latin typeface="+mn-lt"/>
                        </a:rPr>
                        <a:t>Nombre de la Asignatura: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  <a:latin typeface="+mn-lt"/>
                        </a:rPr>
                        <a:t>Edificación III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  <a:latin typeface="+mn-lt"/>
                        </a:rPr>
                        <a:t>Plan Curricular: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>
                          <a:effectLst/>
                          <a:latin typeface="+mn-lt"/>
                        </a:rPr>
                        <a:t>AR02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819" marR="9819" marT="9819" marB="0"/>
                </a:tc>
              </a:tr>
              <a:tr h="265120"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  <a:latin typeface="+mn-lt"/>
                        </a:rPr>
                        <a:t>Escuela: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  <a:latin typeface="+mn-lt"/>
                        </a:rPr>
                        <a:t>Arquitectura</a:t>
                      </a:r>
                      <a:r>
                        <a:rPr lang="es-CL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es-CL" sz="1100" u="none" strike="noStrike" dirty="0" smtClean="0">
                        <a:effectLst/>
                        <a:latin typeface="+mn-lt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  <a:latin typeface="+mn-lt"/>
                        </a:rPr>
                        <a:t>Facultad: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>
                          <a:effectLst/>
                          <a:latin typeface="+mn-lt"/>
                        </a:rPr>
                        <a:t>FAUP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819" marR="9819" marT="9819" marB="0"/>
                </a:tc>
              </a:tr>
              <a:tr h="196385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  <a:latin typeface="+mn-lt"/>
                        </a:rPr>
                        <a:t>Pre-Requisitos: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 smtClean="0">
                          <a:effectLst/>
                          <a:latin typeface="+mn-lt"/>
                        </a:rPr>
                        <a:t>Edificación II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  <a:latin typeface="+mn-lt"/>
                        </a:rPr>
                        <a:t>Código: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 smtClean="0">
                          <a:effectLst/>
                          <a:latin typeface="+mn-lt"/>
                        </a:rPr>
                        <a:t>3379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819" marR="9819" marT="9819" marB="0" anchor="b"/>
                </a:tc>
              </a:tr>
              <a:tr h="363313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  <a:latin typeface="+mn-lt"/>
                        </a:rPr>
                        <a:t>Ubicación en Plan de Estudios: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  <a:latin typeface="+mn-lt"/>
                        </a:rPr>
                        <a:t>Tercer semestre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Ciclo</a:t>
                      </a:r>
                      <a:r>
                        <a:rPr lang="es-CL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intermedio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96385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  <a:latin typeface="+mn-lt"/>
                        </a:rPr>
                        <a:t>Carácter: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  <a:latin typeface="+mn-lt"/>
                        </a:rPr>
                        <a:t>Semestral 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  <a:latin typeface="+mn-lt"/>
                        </a:rPr>
                        <a:t>Obligatorio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96385">
                <a:tc gridSpan="6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  <a:latin typeface="+mn-lt"/>
                        </a:rPr>
                        <a:t>CARGA ACADÉMICA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96385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  <a:latin typeface="+mn-lt"/>
                        </a:rPr>
                        <a:t>Créditos: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  <a:latin typeface="+mn-lt"/>
                        </a:rPr>
                        <a:t>3 Créditos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>
                          <a:effectLst/>
                          <a:latin typeface="+mn-lt"/>
                        </a:rPr>
                        <a:t>81 hrs. Cronológicas totales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98976"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  <a:latin typeface="+mn-lt"/>
                        </a:rPr>
                        <a:t>Tiempo presencial: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>
                          <a:effectLst/>
                          <a:latin typeface="+mn-lt"/>
                        </a:rPr>
                        <a:t>4 hrs. Académicas por semana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819" marR="9819" marT="9819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  <a:latin typeface="+mn-lt"/>
                        </a:rPr>
                        <a:t>Equivalen a 3 </a:t>
                      </a:r>
                      <a:r>
                        <a:rPr lang="es-CL" sz="1100" u="none" strike="noStrike" dirty="0" err="1">
                          <a:effectLst/>
                          <a:latin typeface="+mn-lt"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  <a:latin typeface="+mn-lt"/>
                        </a:rPr>
                        <a:t>. Cronológicas por semana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819" marR="9819" marT="9819" marB="0"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  <a:latin typeface="+mn-lt"/>
                        </a:rPr>
                        <a:t>54 </a:t>
                      </a:r>
                      <a:r>
                        <a:rPr lang="es-CL" sz="1100" u="none" strike="noStrike" dirty="0" err="1">
                          <a:effectLst/>
                          <a:latin typeface="+mn-lt"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  <a:latin typeface="+mn-lt"/>
                        </a:rPr>
                        <a:t> cronológicas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305963"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  <a:latin typeface="+mn-lt"/>
                        </a:rPr>
                        <a:t>Tiempo no presencial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  <a:latin typeface="+mn-lt"/>
                        </a:rPr>
                        <a:t>1,5 </a:t>
                      </a:r>
                      <a:r>
                        <a:rPr lang="es-CL" sz="1100" u="none" strike="noStrike" dirty="0" err="1">
                          <a:effectLst/>
                          <a:latin typeface="+mn-lt"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  <a:latin typeface="+mn-lt"/>
                        </a:rPr>
                        <a:t>. </a:t>
                      </a:r>
                      <a:r>
                        <a:rPr lang="es-CL" sz="800" u="none" strike="noStrike" dirty="0">
                          <a:effectLst/>
                          <a:latin typeface="+mn-lt"/>
                        </a:rPr>
                        <a:t>Nota: Las horas no presenciales corresponden al tiempo que el alumno dedica a actividades fueras de las programadas académicamente. Por ej. Desarrollo de proyectos, trabajos de investigación, lectura de textos, pesquisa bibliográfica, estudio para pruebas, etc. y en este programa debe garantizarse que no serán excedidas.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  <a:latin typeface="+mn-lt"/>
                        </a:rPr>
                        <a:t>27 </a:t>
                      </a:r>
                      <a:r>
                        <a:rPr lang="es-CL" sz="1100" u="none" strike="noStrike" dirty="0" err="1">
                          <a:effectLst/>
                          <a:latin typeface="+mn-lt"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  <a:latin typeface="+mn-lt"/>
                        </a:rPr>
                        <a:t>. Cronológicas no presenciales por semestre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96385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  <a:latin typeface="+mn-lt"/>
                        </a:rPr>
                        <a:t>Vigencia: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 smtClean="0">
                          <a:effectLst/>
                          <a:latin typeface="+mn-lt"/>
                        </a:rPr>
                        <a:t>2012-2014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8683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4672059"/>
              </p:ext>
            </p:extLst>
          </p:nvPr>
        </p:nvGraphicFramePr>
        <p:xfrm>
          <a:off x="208112" y="192088"/>
          <a:ext cx="3096344" cy="912408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0080"/>
                <a:gridCol w="1872208"/>
                <a:gridCol w="504056"/>
              </a:tblGrid>
              <a:tr h="373007">
                <a:tc gridSpan="3">
                  <a:txBody>
                    <a:bodyPr/>
                    <a:lstStyle/>
                    <a:p>
                      <a:pPr algn="just"/>
                      <a:r>
                        <a:rPr lang="es-CL" sz="1800" b="0" dirty="0" smtClean="0">
                          <a:latin typeface="+mn-lt"/>
                          <a:cs typeface="Arial" pitchFamily="34" charset="0"/>
                        </a:rPr>
                        <a:t>CONTENIDOS</a:t>
                      </a:r>
                      <a:endParaRPr lang="es-CL" sz="1800" b="0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rgbClr val="8080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/>
                      <a:endParaRPr lang="es-CL" sz="1800" b="0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rgbClr val="CCCC00"/>
                    </a:solidFill>
                  </a:tcPr>
                </a:tc>
              </a:tr>
              <a:tr h="2075265">
                <a:tc gridSpan="3">
                  <a:txBody>
                    <a:bodyPr/>
                    <a:lstStyle/>
                    <a:p>
                      <a:pPr algn="just"/>
                      <a:r>
                        <a:rPr lang="es-C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UNIDAD 1</a:t>
                      </a:r>
                    </a:p>
                    <a:p>
                      <a:pPr algn="just"/>
                      <a:r>
                        <a:rPr lang="es-C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MATERIALIDAD</a:t>
                      </a:r>
                      <a:r>
                        <a:rPr lang="es-CL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, ROL Y ELEMENTOS DE UNA OBRA</a:t>
                      </a:r>
                      <a:endParaRPr lang="es-CL" sz="1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  <a:p>
                      <a:pPr algn="just"/>
                      <a:endParaRPr lang="es-CL" sz="1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  <a:p>
                      <a:pPr algn="just"/>
                      <a:r>
                        <a:rPr lang="es-C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UNIDAD 2</a:t>
                      </a:r>
                    </a:p>
                    <a:p>
                      <a:pPr algn="just"/>
                      <a:r>
                        <a:rPr lang="es-C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ALBAÑILERIAS, PROCESOS</a:t>
                      </a:r>
                      <a:r>
                        <a:rPr lang="es-CL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 Y SISTEMAS CONSTRUCTIVOS</a:t>
                      </a:r>
                    </a:p>
                    <a:p>
                      <a:pPr algn="just"/>
                      <a:endParaRPr lang="es-CL" sz="1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  <a:p>
                      <a:pPr algn="just"/>
                      <a:r>
                        <a:rPr lang="es-C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UNIDAD 3</a:t>
                      </a:r>
                    </a:p>
                    <a:p>
                      <a:pPr algn="just"/>
                      <a:r>
                        <a:rPr lang="es-C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MADERAS, CARACTERISTICAS Y SISTEMAS CONSTRUCTIVOS</a:t>
                      </a:r>
                      <a:endParaRPr lang="es-CL" sz="1000" dirty="0" smtClean="0">
                        <a:latin typeface="+mn-lt"/>
                        <a:cs typeface="Arial" pitchFamily="34" charset="0"/>
                      </a:endParaRPr>
                    </a:p>
                    <a:p>
                      <a:pPr algn="just"/>
                      <a:r>
                        <a:rPr lang="es-CL" sz="1000" dirty="0" smtClean="0">
                          <a:latin typeface="+mn-lt"/>
                          <a:cs typeface="Arial" pitchFamily="34" charset="0"/>
                        </a:rPr>
                        <a:t>Sistemas constructivos de madera</a:t>
                      </a:r>
                    </a:p>
                    <a:p>
                      <a:pPr algn="just"/>
                      <a:r>
                        <a:rPr lang="es-CL" sz="1000" dirty="0" smtClean="0">
                          <a:latin typeface="+mn-lt"/>
                          <a:cs typeface="Arial" pitchFamily="34" charset="0"/>
                        </a:rPr>
                        <a:t>Tabiquerías</a:t>
                      </a:r>
                    </a:p>
                    <a:p>
                      <a:pPr algn="just"/>
                      <a:r>
                        <a:rPr lang="es-CL" sz="1000" dirty="0" smtClean="0">
                          <a:latin typeface="+mn-lt"/>
                          <a:cs typeface="Arial" pitchFamily="34" charset="0"/>
                        </a:rPr>
                        <a:t>Estructuras de cubierta, techumbre, hojalatería</a:t>
                      </a:r>
                    </a:p>
                    <a:p>
                      <a:pPr algn="just"/>
                      <a:r>
                        <a:rPr lang="es-CL" sz="1000" dirty="0" smtClean="0">
                          <a:latin typeface="+mn-lt"/>
                          <a:cs typeface="Arial" pitchFamily="34" charset="0"/>
                        </a:rPr>
                        <a:t>Soluciones de diseño y detalles constructivos</a:t>
                      </a:r>
                    </a:p>
                    <a:p>
                      <a:pPr algn="just"/>
                      <a:endParaRPr lang="es-CL" sz="1000" dirty="0" smtClean="0">
                        <a:latin typeface="+mn-lt"/>
                      </a:endParaRPr>
                    </a:p>
                  </a:txBody>
                  <a:tcP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/>
                      <a:endParaRPr lang="es-CL" sz="1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6609">
                <a:tc gridSpan="3">
                  <a:txBody>
                    <a:bodyPr/>
                    <a:lstStyle/>
                    <a:p>
                      <a:pPr algn="just"/>
                      <a:r>
                        <a:rPr lang="es-CL" sz="1100" dirty="0" smtClean="0">
                          <a:latin typeface="+mn-lt"/>
                          <a:cs typeface="Arial" pitchFamily="34" charset="0"/>
                        </a:rPr>
                        <a:t>FORMULACIÓN</a:t>
                      </a:r>
                      <a:r>
                        <a:rPr lang="es-CL" sz="1100" baseline="0" dirty="0" smtClean="0">
                          <a:latin typeface="+mn-lt"/>
                          <a:cs typeface="Arial" pitchFamily="34" charset="0"/>
                        </a:rPr>
                        <a:t> DE EJERCICIO DE SALIDA</a:t>
                      </a:r>
                    </a:p>
                    <a:p>
                      <a:pPr algn="just"/>
                      <a:endParaRPr lang="es-CL" sz="1100" baseline="0" dirty="0" smtClean="0">
                        <a:latin typeface="+mn-lt"/>
                        <a:cs typeface="Arial" pitchFamily="34" charset="0"/>
                      </a:endParaRPr>
                    </a:p>
                    <a:p>
                      <a:pPr algn="just"/>
                      <a:endParaRPr lang="es-CL" sz="1100" baseline="0" dirty="0" smtClean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/>
                      <a:endParaRPr lang="es-CL" sz="1100" baseline="0" dirty="0" smtClean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64213">
                <a:tc>
                  <a:txBody>
                    <a:bodyPr/>
                    <a:lstStyle/>
                    <a:p>
                      <a:pPr algn="just"/>
                      <a:r>
                        <a:rPr lang="es-CL" sz="1000" b="1" dirty="0" smtClean="0">
                          <a:latin typeface="+mn-lt"/>
                          <a:cs typeface="Arial" pitchFamily="34" charset="0"/>
                        </a:rPr>
                        <a:t>CICLO</a:t>
                      </a:r>
                      <a:endParaRPr lang="es-CL" sz="1000" b="1" dirty="0"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CL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COMPETENCIAS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CL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NIVEL</a:t>
                      </a:r>
                    </a:p>
                  </a:txBody>
                  <a:tcPr/>
                </a:tc>
              </a:tr>
              <a:tr h="121868">
                <a:tc>
                  <a:txBody>
                    <a:bodyPr/>
                    <a:lstStyle/>
                    <a:p>
                      <a:pPr algn="just"/>
                      <a:r>
                        <a:rPr lang="es-CL" sz="800" b="0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INICIAL</a:t>
                      </a:r>
                    </a:p>
                  </a:txBody>
                  <a:tcP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800" dirty="0" smtClean="0">
                          <a:effectLst/>
                          <a:latin typeface="+mn-lt"/>
                        </a:rPr>
                        <a:t>1.1. Determinar condicionantes ambientales y culturales del problema arquitectónico.</a:t>
                      </a:r>
                    </a:p>
                  </a:txBody>
                  <a:tcP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000" b="1" dirty="0" smtClean="0">
                          <a:effectLst/>
                          <a:latin typeface="+mn-lt"/>
                          <a:cs typeface="Arial" pitchFamily="34" charset="0"/>
                        </a:rPr>
                        <a:t>N2</a:t>
                      </a:r>
                    </a:p>
                  </a:txBody>
                  <a:tcPr anchor="ctr">
                    <a:noFill/>
                  </a:tcPr>
                </a:tc>
              </a:tr>
              <a:tr h="162455">
                <a:tc>
                  <a:txBody>
                    <a:bodyPr/>
                    <a:lstStyle/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800" dirty="0" smtClean="0">
                          <a:latin typeface="+mn-lt"/>
                          <a:cs typeface="Arial" pitchFamily="34" charset="0"/>
                        </a:rPr>
                        <a:t>INTERMEDIO</a:t>
                      </a: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236787">
                <a:tc>
                  <a:txBody>
                    <a:bodyPr/>
                    <a:lstStyle/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800" dirty="0" smtClean="0">
                          <a:latin typeface="+mn-lt"/>
                          <a:cs typeface="Arial" pitchFamily="34" charset="0"/>
                        </a:rPr>
                        <a:t>AVANZADO</a:t>
                      </a: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800" dirty="0" smtClean="0">
                          <a:effectLst/>
                          <a:latin typeface="+mn-lt"/>
                        </a:rPr>
                        <a:t>1.4. Formular fundamentos de intervención proyectual desde bases ambientales, sociales, culturales, históricas, patrimoniales, y estéticas del contexto.</a:t>
                      </a:r>
                      <a:endParaRPr lang="es-ES" sz="800" dirty="0" smtClean="0">
                        <a:effectLst/>
                        <a:latin typeface="+mn-lt"/>
                      </a:endParaRPr>
                    </a:p>
                  </a:txBody>
                  <a:tcP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000" b="1" dirty="0" smtClean="0">
                          <a:effectLst/>
                          <a:latin typeface="+mn-lt"/>
                          <a:cs typeface="Arial" pitchFamily="34" charset="0"/>
                        </a:rPr>
                        <a:t>N2</a:t>
                      </a:r>
                    </a:p>
                  </a:txBody>
                  <a:tcPr anchor="ctr">
                    <a:noFill/>
                  </a:tcPr>
                </a:tc>
              </a:tr>
              <a:tr h="121489">
                <a:tc rowSpan="5"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25376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800" dirty="0" smtClean="0">
                          <a:effectLst/>
                          <a:latin typeface="+mn-lt"/>
                        </a:rPr>
                        <a:t>1.5. Concebir formalmente proyectos de Arq. en sus distintos niveles de elaboración espacial y técnica.</a:t>
                      </a:r>
                      <a:endParaRPr kumimoji="0" lang="es-CL" sz="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000" b="1" dirty="0" smtClean="0">
                          <a:effectLst/>
                          <a:latin typeface="+mn-lt"/>
                          <a:cs typeface="Arial" pitchFamily="34" charset="0"/>
                        </a:rPr>
                        <a:t>N2</a:t>
                      </a:r>
                    </a:p>
                  </a:txBody>
                  <a:tcPr anchor="ctr">
                    <a:noFill/>
                  </a:tcPr>
                </a:tc>
              </a:tr>
              <a:tr h="425376">
                <a:tc vMerge="1">
                  <a:txBody>
                    <a:bodyPr/>
                    <a:lstStyle/>
                    <a:p>
                      <a:pPr algn="just"/>
                      <a:endParaRPr lang="es-CL" sz="1100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800" dirty="0" smtClean="0">
                          <a:effectLst/>
                          <a:latin typeface="+mn-lt"/>
                          <a:ea typeface="Times New Roman"/>
                          <a:cs typeface="Arial" pitchFamily="34" charset="0"/>
                        </a:rPr>
                        <a:t>1.6. Producir el expediente técnico del proyecto de arquitectura.</a:t>
                      </a:r>
                      <a:r>
                        <a:rPr lang="es-CL" sz="800" dirty="0" smtClean="0">
                          <a:effectLst/>
                          <a:latin typeface="+mn-lt"/>
                          <a:ea typeface="Times New Roman"/>
                          <a:cs typeface="Arial" pitchFamily="34" charset="0"/>
                        </a:rPr>
                        <a:t> </a:t>
                      </a:r>
                    </a:p>
                    <a:p>
                      <a:pPr marL="0" marR="0" lvl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L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proyectos.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000" b="1" dirty="0" smtClean="0">
                          <a:effectLst/>
                          <a:latin typeface="+mn-lt"/>
                          <a:cs typeface="Arial" pitchFamily="34" charset="0"/>
                        </a:rPr>
                        <a:t>N1</a:t>
                      </a:r>
                    </a:p>
                  </a:txBody>
                  <a:tcPr anchor="ctr">
                    <a:noFill/>
                  </a:tcPr>
                </a:tc>
              </a:tr>
              <a:tr h="425376">
                <a:tc vMerge="1"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800" dirty="0" smtClean="0">
                          <a:effectLst/>
                          <a:latin typeface="+mn-lt"/>
                          <a:ea typeface="Times New Roman"/>
                          <a:cs typeface="Arial" pitchFamily="34" charset="0"/>
                        </a:rPr>
                        <a:t>1.7. Efectuar seguimiento de obra y supervisión constructiva de proyectos.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000" b="1" dirty="0" smtClean="0">
                          <a:effectLst/>
                          <a:latin typeface="+mn-lt"/>
                          <a:cs typeface="Arial" pitchFamily="34" charset="0"/>
                        </a:rPr>
                        <a:t>N2</a:t>
                      </a:r>
                    </a:p>
                  </a:txBody>
                  <a:tcPr anchor="ctr">
                    <a:noFill/>
                  </a:tcPr>
                </a:tc>
              </a:tr>
              <a:tr h="425376">
                <a:tc vMerge="1"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1.10. Comunicar procesos y resultados de diseño.</a:t>
                      </a:r>
                    </a:p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800" dirty="0" smtClean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000" b="1" dirty="0" smtClean="0">
                          <a:effectLst/>
                          <a:latin typeface="+mn-lt"/>
                          <a:cs typeface="Arial" pitchFamily="34" charset="0"/>
                        </a:rPr>
                        <a:t>N2</a:t>
                      </a: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015160" y="8588568"/>
            <a:ext cx="8584529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3200" b="1" dirty="0" smtClean="0">
                <a:solidFill>
                  <a:srgbClr val="8080FF"/>
                </a:solidFill>
              </a:rPr>
              <a:t>EJERCICIO DE SALIDA</a:t>
            </a:r>
          </a:p>
          <a:p>
            <a:pPr algn="r"/>
            <a:r>
              <a:rPr lang="es-CL" sz="2000" b="1" dirty="0" smtClean="0">
                <a:solidFill>
                  <a:srgbClr val="8080FF"/>
                </a:solidFill>
              </a:rPr>
              <a:t>MADERAS, CARACTERISTICAS Y SISTEMAS CONSTRUCTIVOS</a:t>
            </a:r>
            <a:endParaRPr lang="es-CL" sz="2000" dirty="0">
              <a:solidFill>
                <a:srgbClr val="8080FF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520480" y="192088"/>
            <a:ext cx="9073008" cy="839648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O DOCUMENTO DE PROYECTO</a:t>
            </a:r>
            <a:endParaRPr lang="es-C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8102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1 Tabla"/>
          <p:cNvGraphicFramePr>
            <a:graphicFrameLocks noGrp="1"/>
          </p:cNvGraphicFramePr>
          <p:nvPr>
            <p:extLst/>
          </p:nvPr>
        </p:nvGraphicFramePr>
        <p:xfrm>
          <a:off x="208112" y="192088"/>
          <a:ext cx="3096344" cy="920496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96344"/>
              </a:tblGrid>
              <a:tr h="458213">
                <a:tc>
                  <a:txBody>
                    <a:bodyPr/>
                    <a:lstStyle/>
                    <a:p>
                      <a:r>
                        <a:rPr lang="es-CL" sz="1400" b="0" dirty="0" smtClean="0"/>
                        <a:t>LECTURA CRÍTICA ESTUDIANTE RESPECTO DE LA UNIDAD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FF"/>
                    </a:solidFill>
                  </a:tcPr>
                </a:tc>
              </a:tr>
              <a:tr h="3666583">
                <a:tc>
                  <a:txBody>
                    <a:bodyPr/>
                    <a:lstStyle/>
                    <a:p>
                      <a:endParaRPr lang="es-CL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6115">
                <a:tc>
                  <a:txBody>
                    <a:bodyPr/>
                    <a:lstStyle/>
                    <a:p>
                      <a:r>
                        <a:rPr lang="es-CL" sz="1400" b="0" dirty="0" smtClean="0"/>
                        <a:t>REGISTRO</a:t>
                      </a:r>
                      <a:r>
                        <a:rPr lang="es-CL" sz="1400" b="0" baseline="0" dirty="0" smtClean="0"/>
                        <a:t> DEL ESTUDIANTE SOBRE </a:t>
                      </a:r>
                      <a:r>
                        <a:rPr lang="es-CL" sz="1400" b="0" dirty="0" smtClean="0"/>
                        <a:t>OBSERVACIONES DOCENTE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FF"/>
                    </a:solidFill>
                  </a:tcPr>
                </a:tc>
              </a:tr>
              <a:tr h="4484105">
                <a:tc>
                  <a:txBody>
                    <a:bodyPr/>
                    <a:lstStyle/>
                    <a:p>
                      <a:endParaRPr lang="es-CL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3520480" y="192088"/>
            <a:ext cx="9001000" cy="6192688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O DOCUMENTO PRINCIPAL</a:t>
            </a:r>
            <a:endParaRPr lang="es-CL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08709" y="6555152"/>
            <a:ext cx="4404259" cy="285396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O DOCUMENTO SECUNDARIO</a:t>
            </a:r>
            <a:endParaRPr lang="es-CL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117222" y="6555153"/>
            <a:ext cx="4404259" cy="285396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O DOCUMENTO SECUNDARIO</a:t>
            </a:r>
            <a:endParaRPr lang="es-C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1921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448472" y="192088"/>
            <a:ext cx="9073008" cy="9217024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O DOCUMENTO SIGNIFICATIVO</a:t>
            </a:r>
            <a:endParaRPr lang="es-CL" dirty="0">
              <a:solidFill>
                <a:schemeClr val="tx1"/>
              </a:solidFill>
            </a:endParaRPr>
          </a:p>
        </p:txBody>
      </p:sp>
      <p:graphicFrame>
        <p:nvGraphicFramePr>
          <p:cNvPr id="6" name="1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2105759"/>
              </p:ext>
            </p:extLst>
          </p:nvPr>
        </p:nvGraphicFramePr>
        <p:xfrm>
          <a:off x="208112" y="192088"/>
          <a:ext cx="3096345" cy="92170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32247"/>
                <a:gridCol w="864098"/>
              </a:tblGrid>
              <a:tr h="474478">
                <a:tc gridSpan="2">
                  <a:txBody>
                    <a:bodyPr/>
                    <a:lstStyle/>
                    <a:p>
                      <a:r>
                        <a:rPr lang="es-CL" sz="1400" b="0" dirty="0" smtClean="0">
                          <a:latin typeface="+mn-lt"/>
                        </a:rPr>
                        <a:t>DIMENSIONES A</a:t>
                      </a:r>
                      <a:r>
                        <a:rPr lang="es-CL" sz="1400" b="0" baseline="0" dirty="0" smtClean="0">
                          <a:latin typeface="+mn-lt"/>
                        </a:rPr>
                        <a:t> EVALUAR</a:t>
                      </a:r>
                      <a:endParaRPr lang="es-CL" sz="1400" b="0" dirty="0" smtClean="0">
                        <a:latin typeface="+mn-lt"/>
                      </a:endParaRPr>
                    </a:p>
                  </a:txBody>
                  <a:tcPr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8080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7853326">
                <a:tc gridSpan="2">
                  <a:txBody>
                    <a:bodyPr/>
                    <a:lstStyle/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1000" baseline="0" dirty="0" smtClean="0">
                          <a:latin typeface="+mn-lt"/>
                        </a:rPr>
                        <a:t>Identificar y reconocer opciones de materialización y su sistema constructivo a nivel básico.</a:t>
                      </a: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s-CL" sz="1000" baseline="0" dirty="0" smtClean="0">
                        <a:latin typeface="+mn-lt"/>
                      </a:endParaRP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1000" baseline="0" dirty="0" smtClean="0">
                          <a:latin typeface="+mn-lt"/>
                        </a:rPr>
                        <a:t> Albañilería, su estructura y sistema constructivo.</a:t>
                      </a: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s-CL" sz="1000" baseline="0" dirty="0" smtClean="0">
                        <a:latin typeface="+mn-lt"/>
                      </a:endParaRP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1000" baseline="0" dirty="0" smtClean="0">
                          <a:latin typeface="+mn-lt"/>
                        </a:rPr>
                        <a:t>Sistema constructivo carpintería.</a:t>
                      </a:r>
                      <a:endParaRPr lang="es-CL" sz="1000" dirty="0" smtClean="0">
                        <a:latin typeface="+mn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50245">
                <a:tc>
                  <a:txBody>
                    <a:bodyPr/>
                    <a:lstStyle/>
                    <a:p>
                      <a:r>
                        <a:rPr lang="es-CL" sz="1400" dirty="0" smtClean="0">
                          <a:latin typeface="+mn-lt"/>
                        </a:rPr>
                        <a:t>NOTA ULTIMA UNIDAD</a:t>
                      </a:r>
                      <a:endParaRPr lang="es-CL" sz="1400" dirty="0">
                        <a:latin typeface="+mn-lt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L" sz="1000" dirty="0"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975">
                <a:tc>
                  <a:txBody>
                    <a:bodyPr/>
                    <a:lstStyle/>
                    <a:p>
                      <a:r>
                        <a:rPr lang="es-CL" sz="1400" dirty="0" smtClean="0">
                          <a:latin typeface="+mn-lt"/>
                        </a:rPr>
                        <a:t>PROMEDIO</a:t>
                      </a:r>
                      <a:r>
                        <a:rPr lang="es-CL" sz="1400" baseline="0" dirty="0" smtClean="0">
                          <a:latin typeface="+mn-lt"/>
                        </a:rPr>
                        <a:t> FINAL</a:t>
                      </a:r>
                      <a:endParaRPr lang="es-CL" sz="1400" dirty="0">
                        <a:latin typeface="+mn-lt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808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L" sz="1000" dirty="0"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0448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11 Tabla"/>
          <p:cNvGraphicFramePr>
            <a:graphicFrameLocks noGrp="1"/>
          </p:cNvGraphicFramePr>
          <p:nvPr>
            <p:extLst/>
          </p:nvPr>
        </p:nvGraphicFramePr>
        <p:xfrm>
          <a:off x="208112" y="4812729"/>
          <a:ext cx="5616624" cy="24384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5616624"/>
              </a:tblGrid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effectLst/>
                        </a:rPr>
                        <a:t>EQUIPO</a:t>
                      </a:r>
                      <a:r>
                        <a:rPr lang="es-ES" sz="1600" baseline="0" dirty="0" smtClean="0">
                          <a:effectLst/>
                        </a:rPr>
                        <a:t> DOCENTE</a:t>
                      </a:r>
                      <a:endParaRPr lang="es-CL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rgbClr val="8080FF"/>
                    </a:solidFill>
                  </a:tcPr>
                </a:tc>
              </a:tr>
            </a:tbl>
          </a:graphicData>
        </a:graphic>
      </p:graphicFrame>
      <p:sp>
        <p:nvSpPr>
          <p:cNvPr id="8" name="7 Rectángulo"/>
          <p:cNvSpPr/>
          <p:nvPr/>
        </p:nvSpPr>
        <p:spPr>
          <a:xfrm>
            <a:off x="6904856" y="8517223"/>
            <a:ext cx="56886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CL" sz="4800" b="1" dirty="0" smtClean="0">
                <a:solidFill>
                  <a:srgbClr val="8080FF"/>
                </a:solidFill>
                <a:latin typeface="Calibri" panose="020F0502020204030204" pitchFamily="34" charset="0"/>
              </a:rPr>
              <a:t>EDIFICACION IV</a:t>
            </a:r>
          </a:p>
        </p:txBody>
      </p:sp>
      <p:graphicFrame>
        <p:nvGraphicFramePr>
          <p:cNvPr id="11" name="10 Tabla"/>
          <p:cNvGraphicFramePr>
            <a:graphicFrameLocks noGrp="1"/>
          </p:cNvGraphicFramePr>
          <p:nvPr>
            <p:extLst/>
          </p:nvPr>
        </p:nvGraphicFramePr>
        <p:xfrm>
          <a:off x="208112" y="192088"/>
          <a:ext cx="5616624" cy="24384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5616624"/>
              </a:tblGrid>
              <a:tr h="17129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effectLst/>
                        </a:rPr>
                        <a:t>IDENTIFICACIÓN </a:t>
                      </a:r>
                      <a:r>
                        <a:rPr lang="es-ES" sz="1600" dirty="0">
                          <a:effectLst/>
                        </a:rPr>
                        <a:t>DE LA ASIGNATURA </a:t>
                      </a:r>
                      <a:endParaRPr lang="es-CL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rgbClr val="8080FF"/>
                    </a:solidFill>
                  </a:tcPr>
                </a:tc>
              </a:tr>
            </a:tbl>
          </a:graphicData>
        </a:graphic>
      </p:graphicFrame>
      <p:sp>
        <p:nvSpPr>
          <p:cNvPr id="2" name="1 Rectángulo"/>
          <p:cNvSpPr/>
          <p:nvPr/>
        </p:nvSpPr>
        <p:spPr>
          <a:xfrm>
            <a:off x="136104" y="6215745"/>
            <a:ext cx="576064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tabLst>
                <a:tab pos="315595" algn="l"/>
              </a:tabLst>
            </a:pPr>
            <a:r>
              <a:rPr lang="es-ES" sz="900" b="1" u="sng" dirty="0" smtClean="0">
                <a:cs typeface="Arial" pitchFamily="34" charset="0"/>
              </a:rPr>
              <a:t>ABSTRACT</a:t>
            </a:r>
          </a:p>
          <a:p>
            <a:pPr algn="just"/>
            <a:r>
              <a:rPr lang="es-CL" sz="900" dirty="0"/>
              <a:t>Esta asignatura tiene como objetivo </a:t>
            </a:r>
            <a:r>
              <a:rPr lang="es-CL" sz="900" dirty="0" smtClean="0"/>
              <a:t>principal establecer </a:t>
            </a:r>
            <a:r>
              <a:rPr lang="es-CL" sz="900" dirty="0"/>
              <a:t>criterios de diseño bioclimático para que</a:t>
            </a:r>
            <a:r>
              <a:rPr lang="es-CL" sz="900" dirty="0" smtClean="0"/>
              <a:t>, por </a:t>
            </a:r>
            <a:r>
              <a:rPr lang="es-CL" sz="900" dirty="0"/>
              <a:t>medio de éste y una tecnología apropiada, </a:t>
            </a:r>
            <a:r>
              <a:rPr lang="es-CL" sz="900" dirty="0" smtClean="0"/>
              <a:t>se obtenga </a:t>
            </a:r>
            <a:r>
              <a:rPr lang="es-CL" sz="900" dirty="0"/>
              <a:t>una arquitectura contemporánea, propia, </a:t>
            </a:r>
            <a:r>
              <a:rPr lang="es-CL" sz="900" dirty="0" smtClean="0"/>
              <a:t>en que </a:t>
            </a:r>
            <a:r>
              <a:rPr lang="es-CL" sz="900" dirty="0"/>
              <a:t>se usen eficientemente los recursos del </a:t>
            </a:r>
            <a:r>
              <a:rPr lang="es-CL" sz="900" dirty="0" smtClean="0"/>
              <a:t>ambiente y </a:t>
            </a:r>
            <a:r>
              <a:rPr lang="es-CL" sz="900" dirty="0"/>
              <a:t>donde se crean entornos interiores predecibles </a:t>
            </a:r>
            <a:r>
              <a:rPr lang="es-CL" sz="900" dirty="0" smtClean="0"/>
              <a:t>y confortables </a:t>
            </a:r>
            <a:r>
              <a:rPr lang="es-CL" sz="900" dirty="0"/>
              <a:t>para la actividad humana</a:t>
            </a:r>
            <a:r>
              <a:rPr lang="es-CL" sz="900" dirty="0" smtClean="0"/>
              <a:t>.</a:t>
            </a:r>
          </a:p>
          <a:p>
            <a:pPr algn="just"/>
            <a:endParaRPr lang="es-MX" sz="900" dirty="0" smtClean="0">
              <a:cs typeface="Arial" pitchFamily="34" charset="0"/>
            </a:endParaRPr>
          </a:p>
          <a:p>
            <a:pPr algn="just">
              <a:spcAft>
                <a:spcPts val="0"/>
              </a:spcAft>
              <a:tabLst>
                <a:tab pos="315595" algn="l"/>
              </a:tabLst>
            </a:pPr>
            <a:r>
              <a:rPr lang="es-MX" sz="900" b="1" u="sng" dirty="0" smtClean="0">
                <a:cs typeface="Arial" pitchFamily="34" charset="0"/>
              </a:rPr>
              <a:t>OBJETIVO HABILITANTE</a:t>
            </a:r>
          </a:p>
          <a:p>
            <a:pPr algn="just">
              <a:spcAft>
                <a:spcPts val="0"/>
              </a:spcAft>
              <a:tabLst>
                <a:tab pos="315595" algn="l"/>
              </a:tabLst>
            </a:pPr>
            <a:r>
              <a:rPr lang="es-CL" sz="900" dirty="0" smtClean="0"/>
              <a:t>Observar</a:t>
            </a:r>
            <a:r>
              <a:rPr lang="es-CL" sz="900" dirty="0"/>
              <a:t>, analizar, identificar y proponer soluciones de problemas ambientales  urbanos y arquitectónicos en edificios </a:t>
            </a:r>
            <a:r>
              <a:rPr lang="es-CL" sz="900" dirty="0" smtClean="0"/>
              <a:t>existentes, incorporando un diseño bioclimático básico según variables ambientales.</a:t>
            </a:r>
            <a:endParaRPr lang="es-CL" sz="900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1396169"/>
              </p:ext>
            </p:extLst>
          </p:nvPr>
        </p:nvGraphicFramePr>
        <p:xfrm>
          <a:off x="208112" y="5128577"/>
          <a:ext cx="5616624" cy="1008112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363116"/>
                <a:gridCol w="3253508"/>
              </a:tblGrid>
              <a:tr h="176340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L" sz="900" dirty="0" smtClean="0">
                          <a:effectLst/>
                        </a:rPr>
                        <a:t>Identificación </a:t>
                      </a:r>
                      <a:r>
                        <a:rPr lang="es-CL" sz="900" dirty="0">
                          <a:effectLst/>
                        </a:rPr>
                        <a:t>del equipo docente </a:t>
                      </a: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330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 b="1" dirty="0">
                          <a:effectLst/>
                        </a:rPr>
                        <a:t>Nombre</a:t>
                      </a:r>
                      <a:endParaRPr lang="es-CL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 b="1" dirty="0" smtClean="0">
                          <a:effectLst/>
                        </a:rPr>
                        <a:t>Antecedentes</a:t>
                      </a: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  <a:tr h="2351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L" sz="900" dirty="0">
                          <a:effectLst/>
                        </a:rPr>
                        <a:t> </a:t>
                      </a: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  <a:tr h="2635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4292555"/>
              </p:ext>
            </p:extLst>
          </p:nvPr>
        </p:nvGraphicFramePr>
        <p:xfrm>
          <a:off x="208112" y="552128"/>
          <a:ext cx="5603531" cy="4104453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257602"/>
                <a:gridCol w="1179001"/>
                <a:gridCol w="1179001"/>
                <a:gridCol w="402825"/>
                <a:gridCol w="720501"/>
                <a:gridCol w="864601"/>
              </a:tblGrid>
              <a:tr h="196385">
                <a:tc gridSpan="6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  <a:latin typeface="+mn-lt"/>
                        </a:rPr>
                        <a:t>ANTECEDENTES GENERALES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92771"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  <a:latin typeface="+mn-lt"/>
                        </a:rPr>
                        <a:t>Nombre de la Asignatura: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  <a:latin typeface="+mn-lt"/>
                        </a:rPr>
                        <a:t>Edificación IV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  <a:latin typeface="+mn-lt"/>
                        </a:rPr>
                        <a:t>Plan Curricular: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>
                          <a:effectLst/>
                          <a:latin typeface="+mn-lt"/>
                        </a:rPr>
                        <a:t>AR02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819" marR="9819" marT="9819" marB="0"/>
                </a:tc>
              </a:tr>
              <a:tr h="265120"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  <a:latin typeface="+mn-lt"/>
                        </a:rPr>
                        <a:t>Escuela: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  <a:latin typeface="+mn-lt"/>
                        </a:rPr>
                        <a:t>Arquitectura</a:t>
                      </a:r>
                      <a:r>
                        <a:rPr lang="es-CL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es-CL" sz="1100" u="none" strike="noStrike" dirty="0" smtClean="0">
                        <a:effectLst/>
                        <a:latin typeface="+mn-lt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  <a:latin typeface="+mn-lt"/>
                        </a:rPr>
                        <a:t>Facultad: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>
                          <a:effectLst/>
                          <a:latin typeface="+mn-lt"/>
                        </a:rPr>
                        <a:t>FAUP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819" marR="9819" marT="9819" marB="0"/>
                </a:tc>
              </a:tr>
              <a:tr h="196385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  <a:latin typeface="+mn-lt"/>
                        </a:rPr>
                        <a:t>Pre-Requisitos: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 smtClean="0">
                          <a:effectLst/>
                          <a:latin typeface="+mn-lt"/>
                        </a:rPr>
                        <a:t>Edificación III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  <a:latin typeface="+mn-lt"/>
                        </a:rPr>
                        <a:t>Código: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 smtClean="0">
                          <a:effectLst/>
                          <a:latin typeface="+mn-lt"/>
                        </a:rPr>
                        <a:t>3386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819" marR="9819" marT="9819" marB="0" anchor="b"/>
                </a:tc>
              </a:tr>
              <a:tr h="363313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  <a:latin typeface="+mn-lt"/>
                        </a:rPr>
                        <a:t>Ubicación en Plan de Estudios: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  <a:latin typeface="+mn-lt"/>
                        </a:rPr>
                        <a:t>Cuarto semestre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Ciclo </a:t>
                      </a:r>
                      <a:r>
                        <a:rPr lang="es-CL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intermedio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96385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  <a:latin typeface="+mn-lt"/>
                        </a:rPr>
                        <a:t>Carácter: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  <a:latin typeface="+mn-lt"/>
                        </a:rPr>
                        <a:t>Semestral 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  <a:latin typeface="+mn-lt"/>
                        </a:rPr>
                        <a:t>Obligatorio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96385">
                <a:tc gridSpan="6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  <a:latin typeface="+mn-lt"/>
                        </a:rPr>
                        <a:t>CARGA ACADÉMICA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96385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  <a:latin typeface="+mn-lt"/>
                        </a:rPr>
                        <a:t>Créditos: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  <a:latin typeface="+mn-lt"/>
                        </a:rPr>
                        <a:t>3 Créditos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>
                          <a:effectLst/>
                          <a:latin typeface="+mn-lt"/>
                        </a:rPr>
                        <a:t>81 hrs. Cronológicas totales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98976"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  <a:latin typeface="+mn-lt"/>
                        </a:rPr>
                        <a:t>Tiempo presencial: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>
                          <a:effectLst/>
                          <a:latin typeface="+mn-lt"/>
                        </a:rPr>
                        <a:t>4 hrs. Académicas por semana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819" marR="9819" marT="9819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  <a:latin typeface="+mn-lt"/>
                        </a:rPr>
                        <a:t>Equivalen a 3 </a:t>
                      </a:r>
                      <a:r>
                        <a:rPr lang="es-CL" sz="1100" u="none" strike="noStrike" dirty="0" err="1">
                          <a:effectLst/>
                          <a:latin typeface="+mn-lt"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  <a:latin typeface="+mn-lt"/>
                        </a:rPr>
                        <a:t>. Cronológicas por semana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819" marR="9819" marT="9819" marB="0"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  <a:latin typeface="+mn-lt"/>
                        </a:rPr>
                        <a:t>54 </a:t>
                      </a:r>
                      <a:r>
                        <a:rPr lang="es-CL" sz="1100" u="none" strike="noStrike" dirty="0" err="1">
                          <a:effectLst/>
                          <a:latin typeface="+mn-lt"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  <a:latin typeface="+mn-lt"/>
                        </a:rPr>
                        <a:t> cronológicas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305963"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  <a:latin typeface="+mn-lt"/>
                        </a:rPr>
                        <a:t>Tiempo no presencial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  <a:latin typeface="+mn-lt"/>
                        </a:rPr>
                        <a:t>1,5 </a:t>
                      </a:r>
                      <a:r>
                        <a:rPr lang="es-CL" sz="1100" u="none" strike="noStrike" dirty="0" err="1">
                          <a:effectLst/>
                          <a:latin typeface="+mn-lt"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  <a:latin typeface="+mn-lt"/>
                        </a:rPr>
                        <a:t>. </a:t>
                      </a:r>
                      <a:r>
                        <a:rPr lang="es-CL" sz="800" u="none" strike="noStrike" dirty="0">
                          <a:effectLst/>
                          <a:latin typeface="+mn-lt"/>
                        </a:rPr>
                        <a:t>Nota: Las horas no presenciales corresponden al tiempo que el alumno dedica a actividades fueras de las programadas académicamente. Por ej. Desarrollo de proyectos, trabajos de investigación, lectura de textos, pesquisa bibliográfica, estudio para pruebas, etc. y en este programa debe garantizarse que no serán excedidas.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  <a:latin typeface="+mn-lt"/>
                        </a:rPr>
                        <a:t>27 </a:t>
                      </a:r>
                      <a:r>
                        <a:rPr lang="es-CL" sz="1100" u="none" strike="noStrike" dirty="0" err="1">
                          <a:effectLst/>
                          <a:latin typeface="+mn-lt"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  <a:latin typeface="+mn-lt"/>
                        </a:rPr>
                        <a:t>. Cronológicas no presenciales por semestre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96385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  <a:latin typeface="+mn-lt"/>
                        </a:rPr>
                        <a:t>Vigencia: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 smtClean="0">
                          <a:effectLst/>
                          <a:latin typeface="+mn-lt"/>
                        </a:rPr>
                        <a:t>2012-2014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449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6477146"/>
              </p:ext>
            </p:extLst>
          </p:nvPr>
        </p:nvGraphicFramePr>
        <p:xfrm>
          <a:off x="208112" y="192088"/>
          <a:ext cx="3096344" cy="912408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0080"/>
                <a:gridCol w="1872208"/>
                <a:gridCol w="504056"/>
              </a:tblGrid>
              <a:tr h="373007">
                <a:tc gridSpan="3">
                  <a:txBody>
                    <a:bodyPr/>
                    <a:lstStyle/>
                    <a:p>
                      <a:pPr algn="just"/>
                      <a:r>
                        <a:rPr lang="es-CL" sz="1800" b="0" dirty="0" smtClean="0">
                          <a:latin typeface="+mn-lt"/>
                          <a:cs typeface="Arial" pitchFamily="34" charset="0"/>
                        </a:rPr>
                        <a:t>CONTENIDOS</a:t>
                      </a:r>
                      <a:endParaRPr lang="es-CL" sz="1800" b="0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rgbClr val="8080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/>
                      <a:endParaRPr lang="es-CL" sz="1800" b="0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rgbClr val="CCCC00"/>
                    </a:solidFill>
                  </a:tcPr>
                </a:tc>
              </a:tr>
              <a:tr h="2075265">
                <a:tc gridSpan="3">
                  <a:txBody>
                    <a:bodyPr/>
                    <a:lstStyle/>
                    <a:p>
                      <a:pPr algn="just"/>
                      <a:r>
                        <a:rPr lang="es-C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UNIDAD 1</a:t>
                      </a:r>
                    </a:p>
                    <a:p>
                      <a:pPr algn="just"/>
                      <a:r>
                        <a:rPr lang="es-C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MOTIVACION, DIAGNOSTICO Y CONCEPTUALIZACION DEL TEMA </a:t>
                      </a:r>
                    </a:p>
                    <a:p>
                      <a:pPr algn="just"/>
                      <a:endParaRPr lang="es-CL" sz="1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  <a:p>
                      <a:pPr algn="just"/>
                      <a:r>
                        <a:rPr lang="es-C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UNIDAD 2</a:t>
                      </a:r>
                    </a:p>
                    <a:p>
                      <a:pPr algn="just"/>
                      <a:r>
                        <a:rPr lang="es-C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RECONOCIMIENTO</a:t>
                      </a:r>
                      <a:r>
                        <a:rPr lang="es-CL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 DE EJEMPLOS DE LA ARQUITECTURA BIOCLIMATICA</a:t>
                      </a:r>
                    </a:p>
                    <a:p>
                      <a:pPr algn="just"/>
                      <a:endParaRPr lang="es-CL" sz="1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  <a:p>
                      <a:pPr algn="just"/>
                      <a:r>
                        <a:rPr lang="es-C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UNIDAD 3</a:t>
                      </a:r>
                    </a:p>
                    <a:p>
                      <a:pPr algn="just"/>
                      <a:r>
                        <a:rPr lang="es-C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APLICACIÓN DE CONOCIMIENTOS EN TEMA DE TALLER</a:t>
                      </a:r>
                    </a:p>
                    <a:p>
                      <a:pPr algn="just"/>
                      <a:r>
                        <a:rPr lang="es-CL" sz="1000" dirty="0" smtClean="0">
                          <a:latin typeface="+mn-lt"/>
                        </a:rPr>
                        <a:t>Introducción de una etapa de propuesta de estrategias y análisis de desempeño de factores ambientales en el proceso de diseño.</a:t>
                      </a:r>
                      <a:r>
                        <a:rPr lang="es-CL" sz="1000" baseline="0" dirty="0" smtClean="0">
                          <a:latin typeface="+mn-lt"/>
                        </a:rPr>
                        <a:t> </a:t>
                      </a:r>
                      <a:r>
                        <a:rPr lang="es-CL" sz="1000" dirty="0" smtClean="0">
                          <a:latin typeface="+mn-lt"/>
                        </a:rPr>
                        <a:t>Preparación para diseñar con el medio.</a:t>
                      </a:r>
                    </a:p>
                    <a:p>
                      <a:pPr algn="just"/>
                      <a:endParaRPr lang="es-CL" sz="1000" dirty="0" smtClean="0">
                        <a:latin typeface="+mn-lt"/>
                      </a:endParaRPr>
                    </a:p>
                  </a:txBody>
                  <a:tcP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/>
                      <a:endParaRPr lang="es-CL" sz="1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4209">
                <a:tc gridSpan="3">
                  <a:txBody>
                    <a:bodyPr/>
                    <a:lstStyle/>
                    <a:p>
                      <a:pPr algn="just"/>
                      <a:r>
                        <a:rPr lang="es-CL" sz="1100" dirty="0" smtClean="0">
                          <a:latin typeface="+mn-lt"/>
                          <a:cs typeface="Arial" pitchFamily="34" charset="0"/>
                        </a:rPr>
                        <a:t>FORMULACIÓN</a:t>
                      </a:r>
                      <a:r>
                        <a:rPr lang="es-CL" sz="1100" baseline="0" dirty="0" smtClean="0">
                          <a:latin typeface="+mn-lt"/>
                          <a:cs typeface="Arial" pitchFamily="34" charset="0"/>
                        </a:rPr>
                        <a:t> DE EJERCICIO DE SALIDA</a:t>
                      </a:r>
                    </a:p>
                    <a:p>
                      <a:pPr algn="just"/>
                      <a:endParaRPr lang="es-CL" sz="1100" baseline="0" dirty="0" smtClean="0">
                        <a:latin typeface="+mn-lt"/>
                        <a:cs typeface="Arial" pitchFamily="34" charset="0"/>
                      </a:endParaRPr>
                    </a:p>
                    <a:p>
                      <a:pPr algn="just"/>
                      <a:endParaRPr lang="es-CL" sz="1100" baseline="0" dirty="0" smtClean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/>
                      <a:endParaRPr lang="es-CL" sz="1100" baseline="0" dirty="0" smtClean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64213">
                <a:tc>
                  <a:txBody>
                    <a:bodyPr/>
                    <a:lstStyle/>
                    <a:p>
                      <a:pPr algn="just"/>
                      <a:r>
                        <a:rPr lang="es-CL" sz="1000" b="1" dirty="0" smtClean="0">
                          <a:latin typeface="+mn-lt"/>
                          <a:cs typeface="Arial" pitchFamily="34" charset="0"/>
                        </a:rPr>
                        <a:t>CICLO</a:t>
                      </a:r>
                      <a:endParaRPr lang="es-CL" sz="1000" b="1" dirty="0"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CL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COMPETENCIAS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CL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NIVEL</a:t>
                      </a:r>
                    </a:p>
                  </a:txBody>
                  <a:tcPr/>
                </a:tc>
              </a:tr>
              <a:tr h="121868">
                <a:tc>
                  <a:txBody>
                    <a:bodyPr/>
                    <a:lstStyle/>
                    <a:p>
                      <a:pPr algn="just"/>
                      <a:r>
                        <a:rPr lang="es-CL" sz="800" b="0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INICIAL</a:t>
                      </a:r>
                    </a:p>
                  </a:txBody>
                  <a:tcP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800" dirty="0" smtClean="0">
                          <a:effectLst/>
                          <a:latin typeface="+mn-lt"/>
                        </a:rPr>
                        <a:t>1.1. Determinar condicionantes ambientales y culturales del problema arquitectónico.</a:t>
                      </a:r>
                    </a:p>
                  </a:txBody>
                  <a:tcP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000" b="1" dirty="0" smtClean="0">
                          <a:effectLst/>
                          <a:latin typeface="+mn-lt"/>
                          <a:cs typeface="Arial" pitchFamily="34" charset="0"/>
                        </a:rPr>
                        <a:t>N2</a:t>
                      </a:r>
                    </a:p>
                  </a:txBody>
                  <a:tcPr anchor="ctr">
                    <a:noFill/>
                  </a:tcPr>
                </a:tc>
              </a:tr>
              <a:tr h="162455">
                <a:tc>
                  <a:txBody>
                    <a:bodyPr/>
                    <a:lstStyle/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800" dirty="0" smtClean="0">
                          <a:latin typeface="+mn-lt"/>
                          <a:cs typeface="Arial" pitchFamily="34" charset="0"/>
                        </a:rPr>
                        <a:t>INTERMEDIO</a:t>
                      </a: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236787">
                <a:tc>
                  <a:txBody>
                    <a:bodyPr/>
                    <a:lstStyle/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800" dirty="0" smtClean="0">
                          <a:latin typeface="+mn-lt"/>
                          <a:cs typeface="Arial" pitchFamily="34" charset="0"/>
                        </a:rPr>
                        <a:t>AVANZADO</a:t>
                      </a: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800" dirty="0" smtClean="0">
                          <a:effectLst/>
                          <a:latin typeface="+mn-lt"/>
                        </a:rPr>
                        <a:t>1.4. Formular fundamentos de intervención proyectual desde bases ambientales, sociales, culturales, históricas, patrimoniales, y estéticas del contexto.</a:t>
                      </a:r>
                      <a:endParaRPr lang="es-ES" sz="800" dirty="0" smtClean="0">
                        <a:effectLst/>
                        <a:latin typeface="+mn-lt"/>
                      </a:endParaRPr>
                    </a:p>
                  </a:txBody>
                  <a:tcP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000" b="1" dirty="0" smtClean="0">
                          <a:effectLst/>
                          <a:latin typeface="+mn-lt"/>
                          <a:cs typeface="Arial" pitchFamily="34" charset="0"/>
                        </a:rPr>
                        <a:t>N2</a:t>
                      </a:r>
                    </a:p>
                  </a:txBody>
                  <a:tcPr anchor="ctr">
                    <a:noFill/>
                  </a:tcPr>
                </a:tc>
              </a:tr>
              <a:tr h="121489">
                <a:tc rowSpan="5"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25376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800" dirty="0" smtClean="0">
                          <a:effectLst/>
                          <a:latin typeface="+mn-lt"/>
                        </a:rPr>
                        <a:t>1.5. Concebir formalmente proyectos de Arq. en sus distintos niveles de elaboración espacial y técnica.</a:t>
                      </a:r>
                      <a:endParaRPr kumimoji="0" lang="es-CL" sz="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000" b="1" dirty="0" smtClean="0">
                          <a:effectLst/>
                          <a:latin typeface="+mn-lt"/>
                          <a:cs typeface="Arial" pitchFamily="34" charset="0"/>
                        </a:rPr>
                        <a:t>N2</a:t>
                      </a:r>
                    </a:p>
                  </a:txBody>
                  <a:tcPr anchor="ctr">
                    <a:noFill/>
                  </a:tcPr>
                </a:tc>
              </a:tr>
              <a:tr h="425376">
                <a:tc vMerge="1">
                  <a:txBody>
                    <a:bodyPr/>
                    <a:lstStyle/>
                    <a:p>
                      <a:pPr algn="just"/>
                      <a:endParaRPr lang="es-CL" sz="1100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800" dirty="0" smtClean="0">
                          <a:effectLst/>
                          <a:latin typeface="+mn-lt"/>
                          <a:ea typeface="Times New Roman"/>
                          <a:cs typeface="Arial" pitchFamily="34" charset="0"/>
                        </a:rPr>
                        <a:t>1.6. Producir el expediente técnico del proyecto de arquitectura.</a:t>
                      </a:r>
                      <a:r>
                        <a:rPr lang="es-CL" sz="800" dirty="0" smtClean="0">
                          <a:effectLst/>
                          <a:latin typeface="+mn-lt"/>
                          <a:ea typeface="Times New Roman"/>
                          <a:cs typeface="Arial" pitchFamily="34" charset="0"/>
                        </a:rPr>
                        <a:t> </a:t>
                      </a:r>
                    </a:p>
                    <a:p>
                      <a:pPr marL="0" marR="0" lvl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L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proyectos.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000" b="1" dirty="0" smtClean="0">
                          <a:effectLst/>
                          <a:latin typeface="+mn-lt"/>
                          <a:cs typeface="Arial" pitchFamily="34" charset="0"/>
                        </a:rPr>
                        <a:t>N2</a:t>
                      </a:r>
                    </a:p>
                  </a:txBody>
                  <a:tcPr anchor="ctr">
                    <a:noFill/>
                  </a:tcPr>
                </a:tc>
              </a:tr>
              <a:tr h="425376">
                <a:tc vMerge="1"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800" dirty="0" smtClean="0">
                          <a:effectLst/>
                          <a:latin typeface="+mn-lt"/>
                          <a:ea typeface="Times New Roman"/>
                          <a:cs typeface="Arial" pitchFamily="34" charset="0"/>
                        </a:rPr>
                        <a:t>1.7. Efectuar seguimiento de obra y supervisión constructiva de proyectos.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000" b="1" dirty="0" smtClean="0">
                          <a:effectLst/>
                          <a:latin typeface="+mn-lt"/>
                          <a:cs typeface="Arial" pitchFamily="34" charset="0"/>
                        </a:rPr>
                        <a:t>N2</a:t>
                      </a:r>
                    </a:p>
                  </a:txBody>
                  <a:tcPr anchor="ctr">
                    <a:noFill/>
                  </a:tcPr>
                </a:tc>
              </a:tr>
              <a:tr h="425376">
                <a:tc vMerge="1"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1.10. Comunicar procesos y resultados de diseño.</a:t>
                      </a:r>
                    </a:p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800" dirty="0" smtClean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000" b="1" dirty="0" smtClean="0">
                          <a:effectLst/>
                          <a:latin typeface="+mn-lt"/>
                          <a:cs typeface="Arial" pitchFamily="34" charset="0"/>
                        </a:rPr>
                        <a:t>N2</a:t>
                      </a: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015160" y="8588568"/>
            <a:ext cx="8584529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3200" b="1" dirty="0" smtClean="0">
                <a:solidFill>
                  <a:srgbClr val="8080FF"/>
                </a:solidFill>
              </a:rPr>
              <a:t>EJERCICIO DE SALIDA</a:t>
            </a:r>
          </a:p>
          <a:p>
            <a:pPr algn="r"/>
            <a:r>
              <a:rPr lang="es-CL" sz="2000" b="1" dirty="0" smtClean="0">
                <a:solidFill>
                  <a:srgbClr val="8080FF"/>
                </a:solidFill>
              </a:rPr>
              <a:t>APLICACIÓN DE CONOCIMIENTOS EN TEMA DE TALLER</a:t>
            </a:r>
            <a:endParaRPr lang="es-CL" sz="2000" dirty="0">
              <a:solidFill>
                <a:srgbClr val="8080FF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520480" y="192088"/>
            <a:ext cx="9073008" cy="839648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O DOCUMENTO DE PROYECTO</a:t>
            </a:r>
            <a:endParaRPr lang="es-C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0435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1 Tabla"/>
          <p:cNvGraphicFramePr>
            <a:graphicFrameLocks noGrp="1"/>
          </p:cNvGraphicFramePr>
          <p:nvPr>
            <p:extLst/>
          </p:nvPr>
        </p:nvGraphicFramePr>
        <p:xfrm>
          <a:off x="208112" y="192088"/>
          <a:ext cx="3096344" cy="920496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96344"/>
              </a:tblGrid>
              <a:tr h="458213">
                <a:tc>
                  <a:txBody>
                    <a:bodyPr/>
                    <a:lstStyle/>
                    <a:p>
                      <a:r>
                        <a:rPr lang="es-CL" sz="1400" b="0" dirty="0" smtClean="0"/>
                        <a:t>LECTURA CRÍTICA ESTUDIANTE RESPECTO DE LA UNIDAD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FF"/>
                    </a:solidFill>
                  </a:tcPr>
                </a:tc>
              </a:tr>
              <a:tr h="3666583">
                <a:tc>
                  <a:txBody>
                    <a:bodyPr/>
                    <a:lstStyle/>
                    <a:p>
                      <a:endParaRPr lang="es-CL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6115">
                <a:tc>
                  <a:txBody>
                    <a:bodyPr/>
                    <a:lstStyle/>
                    <a:p>
                      <a:r>
                        <a:rPr lang="es-CL" sz="1400" b="0" dirty="0" smtClean="0"/>
                        <a:t>REGISTRO</a:t>
                      </a:r>
                      <a:r>
                        <a:rPr lang="es-CL" sz="1400" b="0" baseline="0" dirty="0" smtClean="0"/>
                        <a:t> DEL ESTUDIANTE SOBRE </a:t>
                      </a:r>
                      <a:r>
                        <a:rPr lang="es-CL" sz="1400" b="0" dirty="0" smtClean="0"/>
                        <a:t>OBSERVACIONES DOCENTE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FF"/>
                    </a:solidFill>
                  </a:tcPr>
                </a:tc>
              </a:tr>
              <a:tr h="4484105">
                <a:tc>
                  <a:txBody>
                    <a:bodyPr/>
                    <a:lstStyle/>
                    <a:p>
                      <a:endParaRPr lang="es-CL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3520480" y="192088"/>
            <a:ext cx="9001000" cy="6192688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O DOCUMENTO PRINCIPAL</a:t>
            </a:r>
            <a:endParaRPr lang="es-CL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08709" y="6555152"/>
            <a:ext cx="4404259" cy="285396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O DOCUMENTO SECUNDARIO</a:t>
            </a:r>
            <a:endParaRPr lang="es-CL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117222" y="6555153"/>
            <a:ext cx="4404259" cy="285396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O DOCUMENTO SECUNDARIO</a:t>
            </a:r>
            <a:endParaRPr lang="es-C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0064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448472" y="192088"/>
            <a:ext cx="9073008" cy="9217024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O DOCUMENTO SIGNIFICATIVO</a:t>
            </a:r>
            <a:endParaRPr lang="es-CL" dirty="0">
              <a:solidFill>
                <a:schemeClr val="tx1"/>
              </a:solidFill>
            </a:endParaRPr>
          </a:p>
        </p:txBody>
      </p:sp>
      <p:graphicFrame>
        <p:nvGraphicFramePr>
          <p:cNvPr id="5" name="1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1558610"/>
              </p:ext>
            </p:extLst>
          </p:nvPr>
        </p:nvGraphicFramePr>
        <p:xfrm>
          <a:off x="208112" y="192088"/>
          <a:ext cx="3096345" cy="92170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32247"/>
                <a:gridCol w="864098"/>
              </a:tblGrid>
              <a:tr h="474478">
                <a:tc gridSpan="2">
                  <a:txBody>
                    <a:bodyPr/>
                    <a:lstStyle/>
                    <a:p>
                      <a:r>
                        <a:rPr lang="es-CL" sz="1400" b="0" dirty="0" smtClean="0">
                          <a:latin typeface="+mn-lt"/>
                        </a:rPr>
                        <a:t>DIMENSIONES A</a:t>
                      </a:r>
                      <a:r>
                        <a:rPr lang="es-CL" sz="1400" b="0" baseline="0" dirty="0" smtClean="0">
                          <a:latin typeface="+mn-lt"/>
                        </a:rPr>
                        <a:t> EVALUAR</a:t>
                      </a:r>
                      <a:endParaRPr lang="es-CL" sz="1400" b="0" dirty="0" smtClean="0">
                        <a:latin typeface="+mn-lt"/>
                      </a:endParaRPr>
                    </a:p>
                  </a:txBody>
                  <a:tcPr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8080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7853326">
                <a:tc gridSpan="2">
                  <a:txBody>
                    <a:bodyPr/>
                    <a:lstStyle/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1000" dirty="0" smtClean="0">
                          <a:latin typeface="+mn-lt"/>
                        </a:rPr>
                        <a:t>Reconocimiento de la variable ambiental.</a:t>
                      </a: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s-CL" sz="1000" dirty="0" smtClean="0">
                        <a:latin typeface="+mn-lt"/>
                      </a:endParaRP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1000" dirty="0" smtClean="0">
                          <a:latin typeface="+mn-lt"/>
                        </a:rPr>
                        <a:t>Requerimientos</a:t>
                      </a:r>
                      <a:r>
                        <a:rPr lang="es-CL" sz="1000" baseline="0" dirty="0" smtClean="0">
                          <a:latin typeface="+mn-lt"/>
                        </a:rPr>
                        <a:t> programáticos de diseño sobre bases ambientales.</a:t>
                      </a: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s-CL" sz="1000" baseline="0" dirty="0" smtClean="0">
                        <a:latin typeface="+mn-lt"/>
                      </a:endParaRP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1000" baseline="0" dirty="0" smtClean="0">
                          <a:latin typeface="+mn-lt"/>
                        </a:rPr>
                        <a:t>Observación, criterios y estrategias bioclimáticas de diseño.</a:t>
                      </a: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s-CL" sz="1000" baseline="0" dirty="0" smtClean="0">
                        <a:latin typeface="+mn-lt"/>
                      </a:endParaRP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1000" baseline="0" dirty="0" smtClean="0">
                          <a:latin typeface="+mn-lt"/>
                        </a:rPr>
                        <a:t>Representación  y comunicación de ideas.</a:t>
                      </a: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s-CL" sz="1000" baseline="0" dirty="0" smtClean="0">
                        <a:latin typeface="+mn-lt"/>
                      </a:endParaRP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1000" baseline="0" dirty="0" smtClean="0">
                          <a:latin typeface="+mn-lt"/>
                        </a:rPr>
                        <a:t>Planimetría y dibujo.</a:t>
                      </a: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s-CL" sz="1000" baseline="0" dirty="0" smtClean="0">
                        <a:latin typeface="+mn-lt"/>
                      </a:endParaRP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1000" baseline="0" dirty="0" smtClean="0">
                          <a:latin typeface="+mn-lt"/>
                        </a:rPr>
                        <a:t>Sistematización de expedientes.</a:t>
                      </a:r>
                      <a:endParaRPr lang="es-CL" sz="1000" dirty="0" smtClean="0">
                        <a:latin typeface="+mn-lt"/>
                      </a:endParaRPr>
                    </a:p>
                    <a:p>
                      <a:pPr marL="0" marR="0" lvl="0" indent="0" algn="l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L" sz="1000" dirty="0">
                        <a:latin typeface="+mn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50245">
                <a:tc>
                  <a:txBody>
                    <a:bodyPr/>
                    <a:lstStyle/>
                    <a:p>
                      <a:r>
                        <a:rPr lang="es-CL" sz="1400" dirty="0" smtClean="0">
                          <a:latin typeface="+mn-lt"/>
                        </a:rPr>
                        <a:t>NOTA ULTIMA UNIDAD</a:t>
                      </a:r>
                      <a:endParaRPr lang="es-CL" sz="1400" dirty="0">
                        <a:latin typeface="+mn-lt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L" sz="1000" dirty="0"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975">
                <a:tc>
                  <a:txBody>
                    <a:bodyPr/>
                    <a:lstStyle/>
                    <a:p>
                      <a:r>
                        <a:rPr lang="es-CL" sz="1400" dirty="0" smtClean="0">
                          <a:latin typeface="+mn-lt"/>
                        </a:rPr>
                        <a:t>PROMEDIO</a:t>
                      </a:r>
                      <a:r>
                        <a:rPr lang="es-CL" sz="1400" baseline="0" dirty="0" smtClean="0">
                          <a:latin typeface="+mn-lt"/>
                        </a:rPr>
                        <a:t> FINAL</a:t>
                      </a:r>
                      <a:endParaRPr lang="es-CL" sz="1400" dirty="0">
                        <a:latin typeface="+mn-lt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808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L" sz="1000" dirty="0"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8971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Ángulo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Á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3415</TotalTime>
  <Words>2100</Words>
  <Application>Microsoft Office PowerPoint</Application>
  <PresentationFormat>A3 Paper (297x420 mm)</PresentationFormat>
  <Paragraphs>398</Paragraphs>
  <Slides>17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Times New Roman</vt:lpstr>
      <vt:lpstr>Tema de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Karolais</dc:creator>
  <cp:lastModifiedBy>Sebastian Jorquera</cp:lastModifiedBy>
  <cp:revision>374</cp:revision>
  <cp:lastPrinted>2014-06-25T14:04:49Z</cp:lastPrinted>
  <dcterms:created xsi:type="dcterms:W3CDTF">2013-10-07T01:38:27Z</dcterms:created>
  <dcterms:modified xsi:type="dcterms:W3CDTF">2014-12-02T19:53:41Z</dcterms:modified>
</cp:coreProperties>
</file>